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3" r:id="rId3"/>
    <p:sldMasterId id="2147483868" r:id="rId4"/>
  </p:sldMasterIdLst>
  <p:notesMasterIdLst>
    <p:notesMasterId r:id="rId17"/>
  </p:notesMasterIdLst>
  <p:handoutMasterIdLst>
    <p:handoutMasterId r:id="rId18"/>
  </p:handoutMasterIdLst>
  <p:sldIdLst>
    <p:sldId id="347" r:id="rId5"/>
    <p:sldId id="383" r:id="rId6"/>
    <p:sldId id="334" r:id="rId7"/>
    <p:sldId id="385" r:id="rId8"/>
    <p:sldId id="338" r:id="rId9"/>
    <p:sldId id="382" r:id="rId10"/>
    <p:sldId id="384" r:id="rId11"/>
    <p:sldId id="357" r:id="rId12"/>
    <p:sldId id="371" r:id="rId13"/>
    <p:sldId id="372" r:id="rId14"/>
    <p:sldId id="386" r:id="rId15"/>
    <p:sldId id="323" r:id="rId16"/>
  </p:sldIdLst>
  <p:sldSz cx="9144000" cy="6858000" type="screen4x3"/>
  <p:notesSz cx="9928225" cy="6797675"/>
  <p:custDataLst>
    <p:tags r:id="rId1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2">
          <p15:clr>
            <a:srgbClr val="A4A3A4"/>
          </p15:clr>
        </p15:guide>
        <p15:guide id="2" orient="horz" pos="3010">
          <p15:clr>
            <a:srgbClr val="A4A3A4"/>
          </p15:clr>
        </p15:guide>
        <p15:guide id="3" pos="3589">
          <p15:clr>
            <a:srgbClr val="A4A3A4"/>
          </p15:clr>
        </p15:guide>
        <p15:guide id="4" pos="5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митрий Стрельников" initials="a" lastIdx="4" clrIdx="0"/>
  <p:cmAuthor id="1" name="user" initials="u" lastIdx="4" clrIdx="1"/>
  <p:cmAuthor id="2" name="Болгов" initials="С.М.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8CD"/>
    <a:srgbClr val="FFFFCC"/>
    <a:srgbClr val="0457DE"/>
    <a:srgbClr val="FFCC00"/>
    <a:srgbClr val="B6B9C8"/>
    <a:srgbClr val="BBD971"/>
    <a:srgbClr val="C35D8B"/>
    <a:srgbClr val="F7BFC2"/>
    <a:srgbClr val="FFD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434" autoAdjust="0"/>
  </p:normalViewPr>
  <p:slideViewPr>
    <p:cSldViewPr>
      <p:cViewPr varScale="1">
        <p:scale>
          <a:sx n="74" d="100"/>
          <a:sy n="74" d="100"/>
        </p:scale>
        <p:origin x="1248" y="72"/>
      </p:cViewPr>
      <p:guideLst>
        <p:guide orient="horz" pos="2642"/>
        <p:guide orient="horz" pos="3010"/>
        <p:guide pos="3589"/>
        <p:guide pos="5205"/>
      </p:guideLst>
    </p:cSldViewPr>
  </p:slideViewPr>
  <p:outlineViewPr>
    <p:cViewPr>
      <p:scale>
        <a:sx n="33" d="100"/>
        <a:sy n="33" d="100"/>
      </p:scale>
      <p:origin x="0" y="6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634" y="-108"/>
      </p:cViewPr>
      <p:guideLst>
        <p:guide orient="horz" pos="2141"/>
        <p:guide pos="3128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403CD-5153-4E64-8B0E-5D44373789C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09F4B07-AE4D-4E85-942C-D75FD79A5C08}">
      <dgm:prSet custT="1"/>
      <dgm:spPr>
        <a:solidFill>
          <a:schemeClr val="bg1"/>
        </a:solidFill>
        <a:ln>
          <a:solidFill>
            <a:srgbClr val="FF6600"/>
          </a:solidFill>
        </a:ln>
      </dgm:spPr>
      <dgm:t>
        <a:bodyPr/>
        <a:lstStyle/>
        <a:p>
          <a:pPr algn="ctr" rtl="0"/>
          <a:r>
            <a:rPr lang="ru-RU" sz="3200" smtClean="0">
              <a:solidFill>
                <a:schemeClr val="tx1"/>
              </a:solidFill>
            </a:rPr>
            <a:t>Справочная система</a:t>
          </a:r>
          <a:endParaRPr lang="ru-RU" sz="3200">
            <a:solidFill>
              <a:schemeClr val="tx1"/>
            </a:solidFill>
          </a:endParaRPr>
        </a:p>
      </dgm:t>
    </dgm:pt>
    <dgm:pt modelId="{A07D5B49-45B2-4060-96DF-42A519B749C2}" type="parTrans" cxnId="{A47E4ADD-17FD-4972-93C1-8A5737589B2D}">
      <dgm:prSet/>
      <dgm:spPr/>
      <dgm:t>
        <a:bodyPr/>
        <a:lstStyle/>
        <a:p>
          <a:pPr algn="ctr"/>
          <a:endParaRPr lang="ru-RU" sz="1400"/>
        </a:p>
      </dgm:t>
    </dgm:pt>
    <dgm:pt modelId="{772A8AB5-2A04-4C8A-BE16-9752785430D5}" type="sibTrans" cxnId="{A47E4ADD-17FD-4972-93C1-8A5737589B2D}">
      <dgm:prSet/>
      <dgm:spPr/>
      <dgm:t>
        <a:bodyPr/>
        <a:lstStyle/>
        <a:p>
          <a:pPr algn="ctr"/>
          <a:endParaRPr lang="ru-RU" sz="1400"/>
        </a:p>
      </dgm:t>
    </dgm:pt>
    <dgm:pt modelId="{C7634406-F7BE-49FC-86B6-53779C913445}">
      <dgm:prSet custT="1"/>
      <dgm:spPr>
        <a:solidFill>
          <a:schemeClr val="bg1"/>
        </a:solidFill>
        <a:ln>
          <a:solidFill>
            <a:srgbClr val="FF6600"/>
          </a:solidFill>
        </a:ln>
      </dgm:spPr>
      <dgm:t>
        <a:bodyPr/>
        <a:lstStyle/>
        <a:p>
          <a:pPr algn="ctr" rtl="0"/>
          <a:r>
            <a:rPr lang="ru-RU" sz="3200" smtClean="0">
              <a:solidFill>
                <a:schemeClr val="tx1"/>
              </a:solidFill>
            </a:rPr>
            <a:t>Обучающие видеоролики</a:t>
          </a:r>
          <a:endParaRPr lang="ru-RU" sz="3200">
            <a:solidFill>
              <a:schemeClr val="tx1"/>
            </a:solidFill>
          </a:endParaRPr>
        </a:p>
      </dgm:t>
    </dgm:pt>
    <dgm:pt modelId="{53653506-3072-4B53-9381-B78367BB86D8}" type="parTrans" cxnId="{27C81146-4052-4532-9BDF-ABF1215C911A}">
      <dgm:prSet/>
      <dgm:spPr/>
      <dgm:t>
        <a:bodyPr/>
        <a:lstStyle/>
        <a:p>
          <a:pPr algn="ctr"/>
          <a:endParaRPr lang="ru-RU" sz="1400"/>
        </a:p>
      </dgm:t>
    </dgm:pt>
    <dgm:pt modelId="{7103E8DA-998F-4824-8998-48E1B5F25D95}" type="sibTrans" cxnId="{27C81146-4052-4532-9BDF-ABF1215C911A}">
      <dgm:prSet/>
      <dgm:spPr/>
      <dgm:t>
        <a:bodyPr/>
        <a:lstStyle/>
        <a:p>
          <a:pPr algn="ctr"/>
          <a:endParaRPr lang="ru-RU" sz="1400"/>
        </a:p>
      </dgm:t>
    </dgm:pt>
    <dgm:pt modelId="{140CE5F1-5290-4FC6-AA91-E85CCBC0B747}">
      <dgm:prSet custT="1"/>
      <dgm:spPr>
        <a:solidFill>
          <a:schemeClr val="bg1"/>
        </a:solidFill>
        <a:ln>
          <a:solidFill>
            <a:srgbClr val="FF6600"/>
          </a:solidFill>
        </a:ln>
      </dgm:spPr>
      <dgm:t>
        <a:bodyPr/>
        <a:lstStyle/>
        <a:p>
          <a:pPr algn="ctr" rtl="0"/>
          <a:r>
            <a:rPr lang="ru-RU" sz="3200" smtClean="0">
              <a:solidFill>
                <a:schemeClr val="tx1"/>
              </a:solidFill>
            </a:rPr>
            <a:t>Обучающий вебинар</a:t>
          </a:r>
          <a:endParaRPr lang="ru-RU" sz="3200">
            <a:solidFill>
              <a:schemeClr val="tx1"/>
            </a:solidFill>
          </a:endParaRPr>
        </a:p>
      </dgm:t>
    </dgm:pt>
    <dgm:pt modelId="{DA7A3D8F-6E87-4CE7-9080-B1852BDCF639}" type="parTrans" cxnId="{534FD4B0-2532-44D3-98CE-A524FB96B7DA}">
      <dgm:prSet/>
      <dgm:spPr/>
      <dgm:t>
        <a:bodyPr/>
        <a:lstStyle/>
        <a:p>
          <a:pPr algn="ctr"/>
          <a:endParaRPr lang="ru-RU" sz="1400"/>
        </a:p>
      </dgm:t>
    </dgm:pt>
    <dgm:pt modelId="{0979595F-2177-4CC5-9213-AA19AE030DF6}" type="sibTrans" cxnId="{534FD4B0-2532-44D3-98CE-A524FB96B7DA}">
      <dgm:prSet/>
      <dgm:spPr/>
      <dgm:t>
        <a:bodyPr/>
        <a:lstStyle/>
        <a:p>
          <a:pPr algn="ctr"/>
          <a:endParaRPr lang="ru-RU" sz="1400"/>
        </a:p>
      </dgm:t>
    </dgm:pt>
    <dgm:pt modelId="{C0263B05-334E-4D58-AFF5-29F2437B1CF6}">
      <dgm:prSet custT="1"/>
      <dgm:spPr>
        <a:solidFill>
          <a:schemeClr val="bg1"/>
        </a:solidFill>
        <a:ln>
          <a:solidFill>
            <a:srgbClr val="FF6600"/>
          </a:solidFill>
        </a:ln>
      </dgm:spPr>
      <dgm:t>
        <a:bodyPr/>
        <a:lstStyle/>
        <a:p>
          <a:pPr algn="ctr" rtl="0"/>
          <a:r>
            <a:rPr lang="ru-RU" sz="3200" smtClean="0">
              <a:solidFill>
                <a:schemeClr val="tx1"/>
              </a:solidFill>
            </a:rPr>
            <a:t>Техническая поддержка</a:t>
          </a:r>
          <a:endParaRPr lang="ru-RU" sz="3200">
            <a:solidFill>
              <a:schemeClr val="tx1"/>
            </a:solidFill>
          </a:endParaRPr>
        </a:p>
      </dgm:t>
    </dgm:pt>
    <dgm:pt modelId="{9662084D-EA40-4313-903B-29B9E8FE45B4}" type="parTrans" cxnId="{19D80D98-D8FE-445C-B8C8-C951D7A1ED48}">
      <dgm:prSet/>
      <dgm:spPr/>
      <dgm:t>
        <a:bodyPr/>
        <a:lstStyle/>
        <a:p>
          <a:pPr algn="ctr"/>
          <a:endParaRPr lang="ru-RU" sz="1400"/>
        </a:p>
      </dgm:t>
    </dgm:pt>
    <dgm:pt modelId="{6FA148DB-BAAF-408E-83FE-FFAE93559405}" type="sibTrans" cxnId="{19D80D98-D8FE-445C-B8C8-C951D7A1ED48}">
      <dgm:prSet/>
      <dgm:spPr/>
      <dgm:t>
        <a:bodyPr/>
        <a:lstStyle/>
        <a:p>
          <a:pPr algn="ctr"/>
          <a:endParaRPr lang="ru-RU" sz="1400"/>
        </a:p>
      </dgm:t>
    </dgm:pt>
    <dgm:pt modelId="{6DF209CC-7660-4DB3-B4B1-4E2837EAAED3}" type="pres">
      <dgm:prSet presAssocID="{061403CD-5153-4E64-8B0E-5D44373789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5946DC-10E8-42D9-8307-AE8AF5860979}" type="pres">
      <dgm:prSet presAssocID="{C09F4B07-AE4D-4E85-942C-D75FD79A5C0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D8055-EC46-4620-8A45-F07518066130}" type="pres">
      <dgm:prSet presAssocID="{772A8AB5-2A04-4C8A-BE16-9752785430D5}" presName="spacer" presStyleCnt="0"/>
      <dgm:spPr/>
    </dgm:pt>
    <dgm:pt modelId="{36FCBE68-A10C-461D-8404-177420DB2B3E}" type="pres">
      <dgm:prSet presAssocID="{C7634406-F7BE-49FC-86B6-53779C91344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3D22D4-84C6-48B3-81E7-BB2F28EF2E22}" type="pres">
      <dgm:prSet presAssocID="{7103E8DA-998F-4824-8998-48E1B5F25D95}" presName="spacer" presStyleCnt="0"/>
      <dgm:spPr/>
    </dgm:pt>
    <dgm:pt modelId="{20BE4808-0DA6-4F8F-A4A9-DC1376BA7DCF}" type="pres">
      <dgm:prSet presAssocID="{140CE5F1-5290-4FC6-AA91-E85CCBC0B74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1FC25-C56F-4B9B-A41C-057B2F5B6EFB}" type="pres">
      <dgm:prSet presAssocID="{0979595F-2177-4CC5-9213-AA19AE030DF6}" presName="spacer" presStyleCnt="0"/>
      <dgm:spPr/>
    </dgm:pt>
    <dgm:pt modelId="{6127970F-F566-4238-8BB4-0394F261E285}" type="pres">
      <dgm:prSet presAssocID="{C0263B05-334E-4D58-AFF5-29F2437B1CF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46A8F6-71F6-43BC-ACB9-C729E096A18F}" type="presOf" srcId="{140CE5F1-5290-4FC6-AA91-E85CCBC0B747}" destId="{20BE4808-0DA6-4F8F-A4A9-DC1376BA7DCF}" srcOrd="0" destOrd="0" presId="urn:microsoft.com/office/officeart/2005/8/layout/vList2"/>
    <dgm:cxn modelId="{02A543B3-9FBE-4B7E-807C-05524D039035}" type="presOf" srcId="{C09F4B07-AE4D-4E85-942C-D75FD79A5C08}" destId="{925946DC-10E8-42D9-8307-AE8AF5860979}" srcOrd="0" destOrd="0" presId="urn:microsoft.com/office/officeart/2005/8/layout/vList2"/>
    <dgm:cxn modelId="{C6F303E3-9185-4749-8E2E-4EF30F733722}" type="presOf" srcId="{061403CD-5153-4E64-8B0E-5D44373789CC}" destId="{6DF209CC-7660-4DB3-B4B1-4E2837EAAED3}" srcOrd="0" destOrd="0" presId="urn:microsoft.com/office/officeart/2005/8/layout/vList2"/>
    <dgm:cxn modelId="{19D80D98-D8FE-445C-B8C8-C951D7A1ED48}" srcId="{061403CD-5153-4E64-8B0E-5D44373789CC}" destId="{C0263B05-334E-4D58-AFF5-29F2437B1CF6}" srcOrd="3" destOrd="0" parTransId="{9662084D-EA40-4313-903B-29B9E8FE45B4}" sibTransId="{6FA148DB-BAAF-408E-83FE-FFAE93559405}"/>
    <dgm:cxn modelId="{A47E4ADD-17FD-4972-93C1-8A5737589B2D}" srcId="{061403CD-5153-4E64-8B0E-5D44373789CC}" destId="{C09F4B07-AE4D-4E85-942C-D75FD79A5C08}" srcOrd="0" destOrd="0" parTransId="{A07D5B49-45B2-4060-96DF-42A519B749C2}" sibTransId="{772A8AB5-2A04-4C8A-BE16-9752785430D5}"/>
    <dgm:cxn modelId="{BA884D28-A8BD-4C13-94ED-97834BFCE05D}" type="presOf" srcId="{C0263B05-334E-4D58-AFF5-29F2437B1CF6}" destId="{6127970F-F566-4238-8BB4-0394F261E285}" srcOrd="0" destOrd="0" presId="urn:microsoft.com/office/officeart/2005/8/layout/vList2"/>
    <dgm:cxn modelId="{27C81146-4052-4532-9BDF-ABF1215C911A}" srcId="{061403CD-5153-4E64-8B0E-5D44373789CC}" destId="{C7634406-F7BE-49FC-86B6-53779C913445}" srcOrd="1" destOrd="0" parTransId="{53653506-3072-4B53-9381-B78367BB86D8}" sibTransId="{7103E8DA-998F-4824-8998-48E1B5F25D95}"/>
    <dgm:cxn modelId="{534FD4B0-2532-44D3-98CE-A524FB96B7DA}" srcId="{061403CD-5153-4E64-8B0E-5D44373789CC}" destId="{140CE5F1-5290-4FC6-AA91-E85CCBC0B747}" srcOrd="2" destOrd="0" parTransId="{DA7A3D8F-6E87-4CE7-9080-B1852BDCF639}" sibTransId="{0979595F-2177-4CC5-9213-AA19AE030DF6}"/>
    <dgm:cxn modelId="{524BAC7F-1C20-4C9C-B8D8-4FCFA62E6ACA}" type="presOf" srcId="{C7634406-F7BE-49FC-86B6-53779C913445}" destId="{36FCBE68-A10C-461D-8404-177420DB2B3E}" srcOrd="0" destOrd="0" presId="urn:microsoft.com/office/officeart/2005/8/layout/vList2"/>
    <dgm:cxn modelId="{00D092F2-EF36-457E-B61C-D2D1A1B548F7}" type="presParOf" srcId="{6DF209CC-7660-4DB3-B4B1-4E2837EAAED3}" destId="{925946DC-10E8-42D9-8307-AE8AF5860979}" srcOrd="0" destOrd="0" presId="urn:microsoft.com/office/officeart/2005/8/layout/vList2"/>
    <dgm:cxn modelId="{CDE3DF45-5226-4093-BFBE-8CC576888AC7}" type="presParOf" srcId="{6DF209CC-7660-4DB3-B4B1-4E2837EAAED3}" destId="{9EAD8055-EC46-4620-8A45-F07518066130}" srcOrd="1" destOrd="0" presId="urn:microsoft.com/office/officeart/2005/8/layout/vList2"/>
    <dgm:cxn modelId="{8557E0C9-952D-4B9E-BBC2-EAFAA2F910AA}" type="presParOf" srcId="{6DF209CC-7660-4DB3-B4B1-4E2837EAAED3}" destId="{36FCBE68-A10C-461D-8404-177420DB2B3E}" srcOrd="2" destOrd="0" presId="urn:microsoft.com/office/officeart/2005/8/layout/vList2"/>
    <dgm:cxn modelId="{E8C0C8C2-37CC-4830-8991-86F0CF31E426}" type="presParOf" srcId="{6DF209CC-7660-4DB3-B4B1-4E2837EAAED3}" destId="{DF3D22D4-84C6-48B3-81E7-BB2F28EF2E22}" srcOrd="3" destOrd="0" presId="urn:microsoft.com/office/officeart/2005/8/layout/vList2"/>
    <dgm:cxn modelId="{79EBE05B-3540-41C0-9F0E-D029C0B1A02D}" type="presParOf" srcId="{6DF209CC-7660-4DB3-B4B1-4E2837EAAED3}" destId="{20BE4808-0DA6-4F8F-A4A9-DC1376BA7DCF}" srcOrd="4" destOrd="0" presId="urn:microsoft.com/office/officeart/2005/8/layout/vList2"/>
    <dgm:cxn modelId="{05D9D2E8-99BD-4FDC-BE04-235301490187}" type="presParOf" srcId="{6DF209CC-7660-4DB3-B4B1-4E2837EAAED3}" destId="{B0C1FC25-C56F-4B9B-A41C-057B2F5B6EFB}" srcOrd="5" destOrd="0" presId="urn:microsoft.com/office/officeart/2005/8/layout/vList2"/>
    <dgm:cxn modelId="{05BF6F61-96FE-4A9A-A2DB-55718D02271E}" type="presParOf" srcId="{6DF209CC-7660-4DB3-B4B1-4E2837EAAED3}" destId="{6127970F-F566-4238-8BB4-0394F261E285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946DC-10E8-42D9-8307-AE8AF5860979}">
      <dsp:nvSpPr>
        <dsp:cNvPr id="0" name=""/>
        <dsp:cNvSpPr/>
      </dsp:nvSpPr>
      <dsp:spPr>
        <a:xfrm>
          <a:off x="0" y="20532"/>
          <a:ext cx="5625625" cy="76752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>
              <a:solidFill>
                <a:schemeClr val="tx1"/>
              </a:solidFill>
            </a:rPr>
            <a:t>Справочная система</a:t>
          </a:r>
          <a:endParaRPr lang="ru-RU" sz="3200" kern="1200">
            <a:solidFill>
              <a:schemeClr val="tx1"/>
            </a:solidFill>
          </a:endParaRPr>
        </a:p>
      </dsp:txBody>
      <dsp:txXfrm>
        <a:off x="37467" y="57999"/>
        <a:ext cx="5550691" cy="692586"/>
      </dsp:txXfrm>
    </dsp:sp>
    <dsp:sp modelId="{36FCBE68-A10C-461D-8404-177420DB2B3E}">
      <dsp:nvSpPr>
        <dsp:cNvPr id="0" name=""/>
        <dsp:cNvSpPr/>
      </dsp:nvSpPr>
      <dsp:spPr>
        <a:xfrm>
          <a:off x="0" y="906132"/>
          <a:ext cx="5625625" cy="76752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>
              <a:solidFill>
                <a:schemeClr val="tx1"/>
              </a:solidFill>
            </a:rPr>
            <a:t>Обучающие видеоролики</a:t>
          </a:r>
          <a:endParaRPr lang="ru-RU" sz="3200" kern="1200">
            <a:solidFill>
              <a:schemeClr val="tx1"/>
            </a:solidFill>
          </a:endParaRPr>
        </a:p>
      </dsp:txBody>
      <dsp:txXfrm>
        <a:off x="37467" y="943599"/>
        <a:ext cx="5550691" cy="692586"/>
      </dsp:txXfrm>
    </dsp:sp>
    <dsp:sp modelId="{20BE4808-0DA6-4F8F-A4A9-DC1376BA7DCF}">
      <dsp:nvSpPr>
        <dsp:cNvPr id="0" name=""/>
        <dsp:cNvSpPr/>
      </dsp:nvSpPr>
      <dsp:spPr>
        <a:xfrm>
          <a:off x="0" y="1791732"/>
          <a:ext cx="5625625" cy="76752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>
              <a:solidFill>
                <a:schemeClr val="tx1"/>
              </a:solidFill>
            </a:rPr>
            <a:t>Обучающий вебинар</a:t>
          </a:r>
          <a:endParaRPr lang="ru-RU" sz="3200" kern="1200">
            <a:solidFill>
              <a:schemeClr val="tx1"/>
            </a:solidFill>
          </a:endParaRPr>
        </a:p>
      </dsp:txBody>
      <dsp:txXfrm>
        <a:off x="37467" y="1829199"/>
        <a:ext cx="5550691" cy="692586"/>
      </dsp:txXfrm>
    </dsp:sp>
    <dsp:sp modelId="{6127970F-F566-4238-8BB4-0394F261E285}">
      <dsp:nvSpPr>
        <dsp:cNvPr id="0" name=""/>
        <dsp:cNvSpPr/>
      </dsp:nvSpPr>
      <dsp:spPr>
        <a:xfrm>
          <a:off x="0" y="2677332"/>
          <a:ext cx="5625625" cy="76752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>
              <a:solidFill>
                <a:schemeClr val="tx1"/>
              </a:solidFill>
            </a:rPr>
            <a:t>Техническая поддержка</a:t>
          </a:r>
          <a:endParaRPr lang="ru-RU" sz="3200" kern="1200">
            <a:solidFill>
              <a:schemeClr val="tx1"/>
            </a:solidFill>
          </a:endParaRPr>
        </a:p>
      </dsp:txBody>
      <dsp:txXfrm>
        <a:off x="37467" y="2714799"/>
        <a:ext cx="5550691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6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245896E-82D2-47A5-A656-308174693DB7}" type="datetimeFigureOut">
              <a:rPr lang="ru-RU"/>
              <a:pPr>
                <a:defRPr/>
              </a:pPr>
              <a:t>17.02.2015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6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D71FD31-DB00-429F-BF13-8639FFD3A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328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6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0827D22-4D59-43BD-BC02-51059254E1A0}" type="datetimeFigureOut">
              <a:rPr lang="ru-RU"/>
              <a:pPr>
                <a:defRPr/>
              </a:pPr>
              <a:t>17.02.2015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7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6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4E6426D-6FA9-42FB-A059-8F15E44F6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26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60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533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46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F2726-B624-4E69-8127-78BD52CC865E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48893-D13B-4F1E-A68E-1B3BCF25F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AF44E-2B56-4847-BABB-D917C2547C64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42D12-DB17-4BAD-9141-AB7390D63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57E3-3CB2-4D27-BFE9-D9C2FD591191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B4A92-305A-4370-BE08-988ADEAC1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AF760-E467-4B04-BB8D-429FA48BC233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8B07A-5148-4A58-A714-BAC151BAC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53E2B-0BCE-4A14-B00A-3114ACCEC723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6F62B-9828-4058-B2BB-18B2EE239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668F-B60F-4672-9DAB-83738A1976F0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FE5EB-CC0F-4A7C-BC7D-7424CA1C4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ADDE6-F15B-43F6-95D3-2871EC700EA9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00256-C15B-4EA7-A3ED-50C605016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1B10C-7564-4A46-B7F5-DA3663839C32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F49F4-11D1-47AD-A453-3B243496B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CC441-344A-4208-8139-F081982C2AA1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03B6-9698-41AE-BBC7-4BA3D36E9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44575-C8F0-4BAB-B1C5-1BBFA21D18E6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DA378-DCB4-455C-8F7B-EE6AAD8F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4BF19-77B5-46BE-BDEF-B84C5CC04AF7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AE5AF-42CF-461A-9D24-70B6DD208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3C324-3445-422D-81E0-B80FE8C4175F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C4676-591F-4B0A-82D0-6AD370633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7812360" y="233645"/>
            <a:ext cx="1170130" cy="675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5A32B-4848-458E-B98F-E9A999F3AD22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54BC0-628B-4F90-AA8E-2773C1D97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63AE3-AF95-4E91-86A9-21F67BBF84AD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F5D63-7D3D-467D-ADD3-B4A5F82DBE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6AA27-4FAB-4DDA-AD4D-0FFCE9245F80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557D6-AC77-4BEB-8E48-BFD825181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665E7-A442-4D8C-9603-BDD1B2B3400F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EB20-9991-4672-B530-F4E7E16900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 userDrawn="1"/>
        </p:nvSpPr>
        <p:spPr>
          <a:xfrm>
            <a:off x="0" y="0"/>
            <a:ext cx="7531672" cy="685800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6" name="Номер слайда 30"/>
          <p:cNvSpPr>
            <a:spLocks noGrp="1"/>
          </p:cNvSpPr>
          <p:nvPr userDrawn="1"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KPI_LOGO.png"/>
          <p:cNvPicPr>
            <a:picLocks noChangeAspect="1"/>
          </p:cNvPicPr>
          <p:nvPr userDrawn="1"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9863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B22B4-B657-44E8-AEAD-715EADFD91E3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693F0-2F7A-4022-8050-769790219C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D908-E673-4C69-83EB-1672E02E2565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02E47-06D6-429C-9567-A1FD72582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5429F-E912-43E5-AECF-C1DEE365C231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75195-BEB1-468B-9BDB-68D556E2F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FA312-171F-4AEF-9CAC-104876A277C9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9B22E-B022-4EAE-8716-3782CAC19B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5000">
                <a:schemeClr val="bg1"/>
              </a:gs>
              <a:gs pos="7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 flipH="1">
            <a:off x="-4" y="-514"/>
            <a:ext cx="9144003" cy="6867140"/>
          </a:xfrm>
          <a:prstGeom prst="rect">
            <a:avLst/>
          </a:prstGeom>
          <a:gradFill flip="none" rotWithShape="1">
            <a:gsLst>
              <a:gs pos="3000">
                <a:srgbClr val="C00000"/>
              </a:gs>
              <a:gs pos="75000">
                <a:srgbClr val="F26D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5" name="Полилиния 4"/>
          <p:cNvSpPr/>
          <p:nvPr userDrawn="1"/>
        </p:nvSpPr>
        <p:spPr>
          <a:xfrm>
            <a:off x="0" y="0"/>
            <a:ext cx="7677345" cy="6866626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FFC000"/>
              </a:gs>
              <a:gs pos="85000">
                <a:srgbClr val="F26D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4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 userDrawn="1"/>
        </p:nvSpPr>
        <p:spPr>
          <a:xfrm>
            <a:off x="0" y="692696"/>
            <a:ext cx="7531672" cy="6165304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pic>
        <p:nvPicPr>
          <p:cNvPr id="3" name="Picture 2" descr="D:\_KPI\Презентации\KPI-present-Ufa предварительнаяS1.files\master03_image0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16521" cy="6858000"/>
          </a:xfrm>
          <a:prstGeom prst="rect">
            <a:avLst/>
          </a:prstGeom>
          <a:noFill/>
        </p:spPr>
      </p:pic>
      <p:pic>
        <p:nvPicPr>
          <p:cNvPr id="4" name="Рисунок 3" descr="KPI_LOGO.png"/>
          <p:cNvPicPr>
            <a:picLocks noChangeAspect="1"/>
          </p:cNvPicPr>
          <p:nvPr userDrawn="1"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 userDrawn="1"/>
        </p:nvCxnSpPr>
        <p:spPr>
          <a:xfrm flipH="1">
            <a:off x="971600" y="6309320"/>
            <a:ext cx="66967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04A36AAA-C4DB-4F2F-992F-0C160DECDF6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670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 userDrawn="1"/>
        </p:nvSpPr>
        <p:spPr>
          <a:xfrm>
            <a:off x="0" y="692696"/>
            <a:ext cx="7531672" cy="6165304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pic>
        <p:nvPicPr>
          <p:cNvPr id="3" name="Picture 2" descr="D:\_KPI\Презентации\KPI-present-Ufa предварительнаяS1.files\master03_image0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16521" cy="6858000"/>
          </a:xfrm>
          <a:prstGeom prst="rect">
            <a:avLst/>
          </a:prstGeom>
          <a:noFill/>
        </p:spPr>
      </p:pic>
      <p:pic>
        <p:nvPicPr>
          <p:cNvPr id="4" name="Рисунок 3" descr="KPI_LOGO.png"/>
          <p:cNvPicPr>
            <a:picLocks noChangeAspect="1"/>
          </p:cNvPicPr>
          <p:nvPr userDrawn="1"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04A36AAA-C4DB-4F2F-992F-0C160DECDF6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67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2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86"/>
          <p:cNvGraphicFramePr>
            <a:graphicFrameLocks noChangeAspect="1"/>
          </p:cNvGraphicFramePr>
          <p:nvPr/>
        </p:nvGraphicFramePr>
        <p:xfrm>
          <a:off x="4252913" y="0"/>
          <a:ext cx="4891087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name="Image" r:id="rId14" imgW="8228571" imgH="8711111" progId="">
                  <p:embed/>
                </p:oleObj>
              </mc:Choice>
              <mc:Fallback>
                <p:oleObj name="Image" r:id="rId14" imgW="8228571" imgH="8711111" progId="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913" y="0"/>
                        <a:ext cx="4891087" cy="443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7D9ACD">
                                    <a:alpha val="39998"/>
                                  </a:srgbClr>
                                </a:gs>
                                <a:gs pos="100000">
                                  <a:srgbClr val="4D74BB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 flipV="1">
            <a:off x="0" y="4267200"/>
            <a:ext cx="9144000" cy="1106488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ltGray">
          <a:xfrm>
            <a:off x="1474788" y="5156200"/>
            <a:ext cx="7129462" cy="5048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32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 descr="Light horizontal"/>
          <p:cNvSpPr>
            <a:spLocks noChangeArrowheads="1"/>
          </p:cNvSpPr>
          <p:nvPr/>
        </p:nvSpPr>
        <p:spPr bwMode="gray">
          <a:xfrm>
            <a:off x="0" y="0"/>
            <a:ext cx="468313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invGray">
          <a:xfrm>
            <a:off x="0" y="-26988"/>
            <a:ext cx="9144000" cy="692151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gray">
          <a:xfrm>
            <a:off x="468313" y="6410325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blackWhite">
          <a:xfrm>
            <a:off x="468313" y="233363"/>
            <a:ext cx="7488237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7034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6670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B18511E-3E54-41B3-A728-89C453AAA237}" type="datetime1">
              <a:rPr lang="en-US" smtClean="0"/>
              <a:pPr>
                <a:defRPr/>
              </a:pPr>
              <a:t>2/17/2015</a:t>
            </a:fld>
            <a:endParaRPr lang="en-US"/>
          </a:p>
        </p:txBody>
      </p:sp>
      <p:sp>
        <p:nvSpPr>
          <p:cNvPr id="27034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6513"/>
            <a:ext cx="213360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56705CD-241B-45F8-A24D-E2676D28A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86"/>
          <p:cNvGraphicFramePr>
            <a:graphicFrameLocks noChangeAspect="1"/>
          </p:cNvGraphicFramePr>
          <p:nvPr/>
        </p:nvGraphicFramePr>
        <p:xfrm>
          <a:off x="4252913" y="0"/>
          <a:ext cx="4891087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" name="Image" r:id="rId14" imgW="8228571" imgH="8711111" progId="">
                  <p:embed/>
                </p:oleObj>
              </mc:Choice>
              <mc:Fallback>
                <p:oleObj name="Image" r:id="rId14" imgW="8228571" imgH="8711111" progId="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913" y="0"/>
                        <a:ext cx="4891087" cy="443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7D9ACD">
                                    <a:alpha val="39998"/>
                                  </a:srgbClr>
                                </a:gs>
                                <a:gs pos="100000">
                                  <a:srgbClr val="4D74BB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3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ltGray">
          <a:xfrm flipV="1">
            <a:off x="0" y="4267200"/>
            <a:ext cx="9144000" cy="1106488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ltGray">
          <a:xfrm>
            <a:off x="1474788" y="5156200"/>
            <a:ext cx="7129462" cy="5048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056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81CF566-FE1A-4A4F-8DBE-D33FB087BEB3}" type="datetime1">
              <a:rPr lang="en-US" smtClean="0"/>
              <a:pPr>
                <a:defRPr/>
              </a:pPr>
              <a:t>2/17/2015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A1A5B30-48FF-412A-89DC-850CB65AD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  <p:sldLayoutId id="214748414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055539" y="2663915"/>
            <a:ext cx="7746931" cy="1215135"/>
          </a:xfrm>
          <a:prstGeom prst="rect">
            <a:avLst/>
          </a:prstGeom>
        </p:spPr>
        <p:txBody>
          <a:bodyPr lIns="0">
            <a:noAutofit/>
          </a:bodyPr>
          <a:lstStyle/>
          <a:p>
            <a:pPr lvl="0" eaLnBrk="0" hangingPunct="0">
              <a:defRPr/>
            </a:pPr>
            <a:r>
              <a:rPr lang="ru-RU" sz="3600" b="1" spc="-5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АИС «Объекты социальной </a:t>
            </a:r>
            <a:r>
              <a:rPr lang="ru-RU" sz="3600" b="1" spc="-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инфраструктуры»</a:t>
            </a:r>
            <a:endParaRPr kumimoji="0" lang="ru-RU" sz="3600" b="1" i="0" u="none" strike="noStrike" kern="1200" cap="none" spc="-5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KPI_LOGO.png"/>
          <p:cNvPicPr>
            <a:picLocks noChangeAspect="1"/>
          </p:cNvPicPr>
          <p:nvPr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467544" y="692696"/>
            <a:ext cx="3024336" cy="924167"/>
          </a:xfrm>
          <a:prstGeom prst="rect">
            <a:avLst/>
          </a:prstGeom>
        </p:spPr>
      </p:pic>
      <p:sp>
        <p:nvSpPr>
          <p:cNvPr id="11" name="Подзаголовок 5"/>
          <p:cNvSpPr txBox="1">
            <a:spLocks/>
          </p:cNvSpPr>
          <p:nvPr/>
        </p:nvSpPr>
        <p:spPr>
          <a:xfrm>
            <a:off x="1055539" y="5733256"/>
            <a:ext cx="7368675" cy="720080"/>
          </a:xfrm>
          <a:prstGeom prst="rect">
            <a:avLst/>
          </a:prstGeom>
        </p:spPr>
        <p:txBody>
          <a:bodyPr lIns="0">
            <a:norm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 smtClean="0">
                <a:solidFill>
                  <a:srgbClr val="C00000"/>
                </a:solidFill>
                <a:latin typeface="+mn-lt"/>
              </a:rPr>
              <a:t>Воронеж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5539" y="4149080"/>
            <a:ext cx="6615735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800" i="1" dirty="0">
                <a:solidFill>
                  <a:schemeClr val="tx1"/>
                </a:solidFill>
              </a:rPr>
              <a:t>Автоматизированное решение</a:t>
            </a:r>
          </a:p>
          <a:p>
            <a:r>
              <a:rPr lang="ru-RU" sz="1800" i="1" dirty="0">
                <a:solidFill>
                  <a:schemeClr val="tx1"/>
                </a:solidFill>
              </a:rPr>
              <a:t>с онлайн-картой</a:t>
            </a:r>
            <a:endParaRPr lang="ru-RU" sz="18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76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81590" y="3702605"/>
            <a:ext cx="7605845" cy="18416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300" b="1" dirty="0" smtClean="0">
              <a:solidFill>
                <a:srgbClr val="00467A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1590" y="1223755"/>
            <a:ext cx="7605845" cy="2250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600" b="1" dirty="0" smtClean="0">
              <a:solidFill>
                <a:srgbClr val="00467A"/>
              </a:solidFill>
            </a:endParaRPr>
          </a:p>
        </p:txBody>
      </p:sp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12000" y="324000"/>
            <a:ext cx="853244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800" b="1" noProof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ТРЕБОВАНИЯ ВРЕМЕНИ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6615" y="5859270"/>
            <a:ext cx="75608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06615" y="1493785"/>
            <a:ext cx="7110790" cy="15696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К 2016 году 90 % субъектов РФ должны иметь сформированные и регулярно обновляемые карты доступности объектов и услуг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6615" y="2823052"/>
            <a:ext cx="711079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ru-RU" sz="1600" i="1" dirty="0" smtClean="0">
                <a:solidFill>
                  <a:schemeClr val="tx1"/>
                </a:solidFill>
              </a:rPr>
              <a:t>Программа «Доступная среда» на 2011–2015 годы</a:t>
            </a: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6615" y="3948153"/>
            <a:ext cx="7110790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«…что касается программы «Доступная среда», предлагаю продлить её до 2020 года».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6615" y="4914165"/>
            <a:ext cx="711079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ru-RU" sz="1600" i="1" dirty="0" smtClean="0">
                <a:solidFill>
                  <a:schemeClr val="tx1"/>
                </a:solidFill>
              </a:rPr>
              <a:t>Послание Президента Федеральному Собранию 4.12.2014</a:t>
            </a:r>
            <a:endParaRPr lang="ru-RU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12000" y="324000"/>
            <a:ext cx="853244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800" b="1" noProof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НОРМАТИВНАЯ БАЗА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008255"/>
            <a:ext cx="6432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110000"/>
              <a:buFont typeface="Calibri" pitchFamily="34" charset="0"/>
              <a:buChar char="―"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 Федеральный закон № 181 от 24 ноября 1995 г</a:t>
            </a:r>
            <a:endParaRPr lang="ru-R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1670" y="1278285"/>
            <a:ext cx="7110790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400"/>
              </a:spcBef>
            </a:pPr>
            <a:r>
              <a:rPr lang="ru-RU" sz="1000" i="1" dirty="0" smtClean="0">
                <a:solidFill>
                  <a:schemeClr val="tx1"/>
                </a:solidFill>
              </a:rPr>
              <a:t>СТАТЬЯ 14. Обеспечение беспрепятственного доступа инвалидов к информации </a:t>
            </a:r>
          </a:p>
          <a:p>
            <a:pPr lvl="0">
              <a:spcBef>
                <a:spcPts val="400"/>
              </a:spcBef>
            </a:pPr>
            <a:r>
              <a:rPr lang="ru-RU" sz="1000" i="1" dirty="0" smtClean="0">
                <a:solidFill>
                  <a:schemeClr val="tx1"/>
                </a:solidFill>
              </a:rPr>
              <a:t>СТАТЬЯ 15. Обеспечение беспрепятственного доступа инвалидов к объектам социальной инфраструктуры </a:t>
            </a:r>
          </a:p>
          <a:p>
            <a:pPr lvl="0">
              <a:spcBef>
                <a:spcPts val="400"/>
              </a:spcBef>
            </a:pPr>
            <a:r>
              <a:rPr lang="ru-RU" sz="1000" i="1" dirty="0" smtClean="0">
                <a:solidFill>
                  <a:schemeClr val="tx1"/>
                </a:solidFill>
              </a:rPr>
              <a:t>СТАТЬЯ 16. Ответственность за уклонение от исполнения требований к созданию условий...</a:t>
            </a:r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2043370"/>
            <a:ext cx="7740860" cy="51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400"/>
              </a:spcBef>
              <a:buSzPct val="110000"/>
              <a:buFont typeface="Calibri" pitchFamily="34" charset="0"/>
              <a:buChar char="―"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 Государственная программа РФ «Доступная среда» на 2011–2015 годы</a:t>
            </a:r>
          </a:p>
          <a:p>
            <a:pPr marL="266700" lvl="0" indent="-57150">
              <a:spcBef>
                <a:spcPts val="400"/>
              </a:spcBef>
            </a:pPr>
            <a:r>
              <a:rPr lang="ru-RU" sz="1000" i="1" dirty="0" smtClean="0">
                <a:solidFill>
                  <a:schemeClr val="tx1"/>
                </a:solidFill>
                <a:latin typeface="+mj-lt"/>
              </a:rPr>
              <a:t>(Утв. постановлением Правительства РФ от 15 апреля 2014 года №297 с приложениями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1670" y="2583430"/>
            <a:ext cx="72008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i="1" dirty="0" smtClean="0">
                <a:solidFill>
                  <a:schemeClr val="tx1"/>
                </a:solidFill>
                <a:latin typeface="+mj-lt"/>
              </a:rPr>
              <a:t>Методика паспортизации и классификации объектов и услуг с целью их объективной оценки для разработки мер, обеспечивающих их доступность, утвержденная Приказом Минтруда России от&lt;25 декабря 2012 года №627 «Об утверждении методики, позволяющей </a:t>
            </a:r>
            <a:r>
              <a:rPr lang="ru-RU" i="1" dirty="0" err="1" smtClean="0">
                <a:solidFill>
                  <a:schemeClr val="tx1"/>
                </a:solidFill>
                <a:latin typeface="+mj-lt"/>
              </a:rPr>
              <a:t>объективизировать</a:t>
            </a:r>
            <a:r>
              <a:rPr lang="ru-RU" i="1" dirty="0" smtClean="0">
                <a:solidFill>
                  <a:schemeClr val="tx1"/>
                </a:solidFill>
                <a:latin typeface="+mj-lt"/>
              </a:rPr>
              <a:t> и систематизировать доступность объектов и услуг в приоритетных сферах жизнедеятельности для инвалидов и других МГН, с возможностью учета региональной специфики»</a:t>
            </a:r>
          </a:p>
          <a:p>
            <a:pPr lvl="0">
              <a:spcBef>
                <a:spcPts val="400"/>
              </a:spcBef>
            </a:pPr>
            <a:r>
              <a:rPr lang="ru-RU" i="1" dirty="0" smtClean="0">
                <a:solidFill>
                  <a:schemeClr val="tx1"/>
                </a:solidFill>
                <a:latin typeface="+mj-lt"/>
              </a:rPr>
              <a:t>Об утверждении методики формирования и обновления карт доступности объектов и услуг, отображающих сравниваемую информацию о доступности объектов и услуг для инвалидов и других </a:t>
            </a:r>
            <a:r>
              <a:rPr lang="ru-RU" i="1" dirty="0" err="1" smtClean="0">
                <a:solidFill>
                  <a:schemeClr val="tx1"/>
                </a:solidFill>
                <a:latin typeface="+mj-lt"/>
              </a:rPr>
              <a:t>маломобильных</a:t>
            </a:r>
            <a:r>
              <a:rPr lang="ru-RU" i="1" dirty="0" smtClean="0">
                <a:solidFill>
                  <a:schemeClr val="tx1"/>
                </a:solidFill>
                <a:latin typeface="+mj-lt"/>
              </a:rPr>
              <a:t> групп населения. Приказ Минтруда России от 25 декабря 2012 года №626</a:t>
            </a:r>
            <a:endParaRPr lang="ru-RU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345530"/>
            <a:ext cx="7155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9550" lvl="0" indent="-209550">
              <a:buSzPct val="110000"/>
              <a:buFont typeface="Calibri" pitchFamily="34" charset="0"/>
              <a:buChar char="―"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Свод правил «Доступность зданий и сооружений для </a:t>
            </a:r>
            <a:r>
              <a:rPr lang="ru-RU" sz="1400" b="1" dirty="0" err="1" smtClean="0">
                <a:solidFill>
                  <a:schemeClr val="tx1"/>
                </a:solidFill>
                <a:latin typeface="+mj-lt"/>
              </a:rPr>
              <a:t>маломобильных</a:t>
            </a: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+mj-lt"/>
              </a:rPr>
            </a:b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групп населения» </a:t>
            </a: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(СП 59.13330.2012)</a:t>
            </a:r>
            <a:endParaRPr lang="ru-RU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020605"/>
            <a:ext cx="7965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lvl="0" indent="-180975">
              <a:buSzPct val="110000"/>
              <a:buFont typeface="Calibri" pitchFamily="34" charset="0"/>
              <a:buChar char="―"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 Постановление правительства ставропольского края от 29 декабря 2012 г. N 559-п</a:t>
            </a:r>
            <a:br>
              <a:rPr lang="ru-RU" sz="1400" b="1" dirty="0" smtClean="0">
                <a:solidFill>
                  <a:schemeClr val="tx1"/>
                </a:solidFill>
                <a:latin typeface="+mj-lt"/>
              </a:rPr>
            </a:b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«Об утверждении Государственной программы Ставропольского края</a:t>
            </a:r>
            <a:br>
              <a:rPr lang="ru-RU" sz="1400" b="1" dirty="0" smtClean="0">
                <a:solidFill>
                  <a:schemeClr val="tx1"/>
                </a:solidFill>
                <a:latin typeface="+mj-lt"/>
              </a:rPr>
            </a:b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«Социальная поддержка граждан»</a:t>
            </a:r>
            <a:endParaRPr lang="ru-R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1670" y="5785690"/>
            <a:ext cx="5715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i="1" dirty="0" smtClean="0">
                <a:solidFill>
                  <a:schemeClr val="tx1"/>
                </a:solidFill>
                <a:latin typeface="+mj-lt"/>
              </a:rPr>
              <a:t>Подпрограмма «Доступная среда»</a:t>
            </a:r>
            <a:endParaRPr lang="ru-RU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024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CHEME.png"/>
          <p:cNvPicPr>
            <a:picLocks noChangeAspect="1"/>
          </p:cNvPicPr>
          <p:nvPr/>
        </p:nvPicPr>
        <p:blipFill>
          <a:blip r:embed="rId2" cstate="print"/>
          <a:srcRect l="4227" r="10133" b="43783"/>
          <a:stretch>
            <a:fillRect/>
          </a:stretch>
        </p:blipFill>
        <p:spPr>
          <a:xfrm>
            <a:off x="1037373" y="764987"/>
            <a:ext cx="7524084" cy="351910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6AAA-C4DB-4F2F-992F-0C160DECDF6C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0535" y="295490"/>
            <a:ext cx="7728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АИС </a:t>
            </a:r>
            <a:r>
              <a:rPr lang="ru-RU" sz="2800" b="1" cap="all" dirty="0">
                <a:solidFill>
                  <a:schemeClr val="tx1"/>
                </a:solidFill>
                <a:latin typeface="+mj-lt"/>
                <a:cs typeface="Arial" pitchFamily="34" charset="0"/>
              </a:rPr>
              <a:t>Объекты социальной </a:t>
            </a:r>
            <a:r>
              <a:rPr lang="ru-RU" sz="28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инфраструктуры</a:t>
            </a:r>
            <a:endParaRPr lang="ru-RU" sz="2800" b="1" cap="all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Рисунок 4" descr="alldevices.png"/>
          <p:cNvPicPr>
            <a:picLocks noChangeAspect="1"/>
          </p:cNvPicPr>
          <p:nvPr/>
        </p:nvPicPr>
        <p:blipFill>
          <a:blip r:embed="rId3" cstate="print"/>
          <a:srcRect l="12102" r="9641" b="30503"/>
          <a:stretch>
            <a:fillRect/>
          </a:stretch>
        </p:blipFill>
        <p:spPr>
          <a:xfrm>
            <a:off x="1466655" y="3287124"/>
            <a:ext cx="5691398" cy="35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68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511660" y="1808820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Информационная </a:t>
            </a:r>
            <a:r>
              <a:rPr lang="ru-RU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поддержка </a:t>
            </a:r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населения по доступности объектов социальной инфраструктуры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511660" y="3008953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Снижение временных затрат на подготовку паспортов доступности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11660" y="4194085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Снижение временных затрат на планирование мероприятий по обустройству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736686" y="1966338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736686" y="3174782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736686" y="4348875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611560" y="324000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ЦЕЛИ СИСТЕМЫ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3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926595" y="873183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Учет объектов инфраструктуры и организаций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061609" y="951248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26595" y="1438960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Обследование и </a:t>
            </a:r>
            <a:r>
              <a:rPr lang="ru-RU" sz="1800" dirty="0">
                <a:solidFill>
                  <a:schemeClr val="tx1"/>
                </a:solidFill>
                <a:cs typeface="Arial" pitchFamily="34" charset="0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cs typeface="Arial" pitchFamily="34" charset="0"/>
              </a:rPr>
              <a:t>аспортизация</a:t>
            </a:r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доступности объектов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061609" y="1517025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26595" y="2004737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Ведение реестра услуг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061609" y="2082802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26595" y="2570514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Работа через Интернет-браузер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061609" y="2648579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26595" y="3136291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Общедоступная интерактивная карта 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061609" y="3214356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5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26595" y="3702068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Поддержка мобильных устройств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061609" y="3780133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6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926595" y="4267845"/>
            <a:ext cx="6660740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Версия для слабовидящих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061609" y="4345910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7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26595" y="4833623"/>
            <a:ext cx="6660733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Планирование мероприятий по обустройству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1061609" y="4926411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8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1"/>
            <a:ext cx="589456" cy="351928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12000" y="324000"/>
            <a:ext cx="853244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8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10 ОСНОВНЫХ ВОЗМОЖНОСТЕЙ СИСТЕМЫ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26595" y="5415343"/>
            <a:ext cx="6660733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Формирование печатных форм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061609" y="5508131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9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26595" y="6006776"/>
            <a:ext cx="6660733" cy="4680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8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Обратная связь от населения</a:t>
            </a:r>
            <a:endParaRPr lang="ru-RU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061609" y="6087073"/>
            <a:ext cx="293911" cy="300971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7778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1560" y="252000"/>
            <a:ext cx="853244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>
              <a:lnSpc>
                <a:spcPct val="90000"/>
              </a:lnSpc>
            </a:pPr>
            <a:r>
              <a:rPr lang="ru-RU" sz="24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Пользователи системы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1268760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Граждане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97025" y="1268760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Общества инвалидов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1680" y="2753925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Сотрудники ОМСУ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97025" y="2753925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Сотрудники профильных департаментов ОГВ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1680" y="4239090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Сотрудники обследуемых организаций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97025" y="4239090"/>
            <a:ext cx="2890065" cy="1297235"/>
          </a:xfrm>
          <a:prstGeom prst="roundRect">
            <a:avLst>
              <a:gd name="adj" fmla="val 351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800" b="1" dirty="0" smtClean="0">
                <a:solidFill>
                  <a:schemeClr val="tx1"/>
                </a:solidFill>
              </a:rPr>
              <a:t>Эксперты, проводящие обследование и оценку</a:t>
            </a:r>
          </a:p>
        </p:txBody>
      </p:sp>
    </p:spTree>
    <p:extLst>
      <p:ext uri="{BB962C8B-B14F-4D97-AF65-F5344CB8AC3E}">
        <p14:creationId xmlns:p14="http://schemas.microsoft.com/office/powerpoint/2010/main" val="15363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83767" y="5075601"/>
            <a:ext cx="24186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Мобильная</a:t>
            </a:r>
          </a:p>
          <a:p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Версия для полевого обследования объектов</a:t>
            </a:r>
            <a:endParaRPr lang="ru-RU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611560" y="252000"/>
            <a:ext cx="853244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>
              <a:lnSpc>
                <a:spcPct val="90000"/>
              </a:lnSpc>
            </a:pPr>
            <a:r>
              <a:rPr lang="ru-RU" sz="24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Ключевые преимущества использования </a:t>
            </a:r>
          </a:p>
        </p:txBody>
      </p:sp>
      <p:pic>
        <p:nvPicPr>
          <p:cNvPr id="30722" name="Picture 2" descr="D:\_KEY_PARTNER_\KeyPartnerIT\Комплект в Сочи\Скрины\osi_ipa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2090" y="1115161"/>
            <a:ext cx="2037442" cy="285241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61610" y="1358770"/>
            <a:ext cx="4230470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Выполнение требований нормативных документов</a:t>
            </a:r>
          </a:p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Уменьшение затрат на обучение специалистов</a:t>
            </a:r>
          </a:p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Снижение вероятности ошибки</a:t>
            </a:r>
          </a:p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Ускорение обследования объектов при помощи мобильной версии сервиса</a:t>
            </a:r>
          </a:p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Система помощи при оценки доступности</a:t>
            </a:r>
          </a:p>
          <a:p>
            <a:pPr marL="271463" indent="-271463">
              <a:spcBef>
                <a:spcPts val="1200"/>
              </a:spcBef>
              <a:buClr>
                <a:srgbClr val="FE9802"/>
              </a:buClr>
              <a:buSzPct val="160000"/>
              <a:buFont typeface="Symbol" pitchFamily="18" charset="2"/>
              <a:buChar char="·"/>
            </a:pPr>
            <a:r>
              <a:rPr lang="ru-RU" sz="1800" dirty="0" smtClean="0">
                <a:solidFill>
                  <a:schemeClr val="tx1"/>
                </a:solidFill>
              </a:rPr>
              <a:t>Интеграция с федеральной картой на сайте «Жить в месте»</a:t>
            </a:r>
          </a:p>
        </p:txBody>
      </p:sp>
      <p:pic>
        <p:nvPicPr>
          <p:cNvPr id="30723" name="Picture 3" descr="D:\_KEY_PARTNER_\KeyPartnerIT\Комплект в Сочи\Скрины\osi_ipad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7214" y="2060266"/>
            <a:ext cx="2088167" cy="29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024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 bwMode="auto">
          <a:xfrm>
            <a:off x="18510" y="269989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0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ТЕХНИЧЕСКИЕ ТРЕБОВАНИЯ </a:t>
            </a:r>
            <a:endParaRPr lang="ru-RU" sz="2000" b="1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565" y="5454225"/>
            <a:ext cx="643275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i="1" dirty="0" smtClean="0">
                <a:solidFill>
                  <a:schemeClr val="tx1"/>
                </a:solidFill>
                <a:latin typeface="+mj-lt"/>
              </a:rPr>
              <a:t>Браузеры: </a:t>
            </a:r>
            <a:r>
              <a:rPr lang="en-US" sz="1600" i="1" dirty="0" smtClean="0">
                <a:solidFill>
                  <a:schemeClr val="tx1"/>
                </a:solidFill>
                <a:latin typeface="+mj-lt"/>
              </a:rPr>
              <a:t> IE10+, Firefox 26+, Chrome 29+, Safari 5+, Opera 15+</a:t>
            </a:r>
            <a:endParaRPr lang="ru-RU" sz="1600" i="1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ru-RU" sz="1600" i="1" dirty="0" smtClean="0">
                <a:solidFill>
                  <a:schemeClr val="tx1"/>
                </a:solidFill>
                <a:latin typeface="+mj-lt"/>
              </a:rPr>
              <a:t>Мобильные платформы на базе ОС </a:t>
            </a:r>
            <a:r>
              <a:rPr lang="en-US" sz="1600" i="1" dirty="0" smtClean="0">
                <a:solidFill>
                  <a:schemeClr val="tx1"/>
                </a:solidFill>
                <a:latin typeface="+mj-lt"/>
              </a:rPr>
              <a:t>Android</a:t>
            </a:r>
            <a:r>
              <a:rPr lang="ru-RU" sz="1600" i="1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1600" i="1" dirty="0" err="1" smtClean="0">
                <a:solidFill>
                  <a:schemeClr val="tx1"/>
                </a:solidFill>
                <a:latin typeface="+mj-lt"/>
              </a:rPr>
              <a:t>iOS</a:t>
            </a:r>
            <a:endParaRPr lang="ru-RU" sz="1600" i="1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56563" y="998730"/>
          <a:ext cx="7740861" cy="42826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63976"/>
                <a:gridCol w="1807746"/>
                <a:gridCol w="1633924"/>
                <a:gridCol w="1935215"/>
              </a:tblGrid>
              <a:tr h="44328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Windows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Mac OS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Linux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12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Операционная</a:t>
                      </a:r>
                      <a:r>
                        <a:rPr lang="ru-RU" sz="1200" i="1" baseline="0" dirty="0" smtClean="0"/>
                        <a:t>  система</a:t>
                      </a:r>
                      <a:endParaRPr lang="ru-RU" sz="1200" i="1" dirty="0" smtClean="0"/>
                    </a:p>
                    <a:p>
                      <a:endParaRPr lang="ru-RU" sz="1200" i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Windows XP </a:t>
                      </a:r>
                      <a:r>
                        <a:rPr lang="ru-RU" sz="1200" dirty="0" smtClean="0"/>
                        <a:t>с пакетом обновления 2</a:t>
                      </a:r>
                      <a:br>
                        <a:rPr lang="ru-RU" sz="1200" dirty="0" smtClean="0"/>
                      </a:br>
                      <a:r>
                        <a:rPr lang="ru-RU" sz="1200" dirty="0" smtClean="0"/>
                        <a:t>или более поздней версии</a:t>
                      </a:r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Windows</a:t>
                      </a:r>
                      <a:r>
                        <a:rPr lang="en-US" sz="1200" baseline="0" dirty="0" smtClean="0"/>
                        <a:t> Vista</a:t>
                      </a:r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baseline="0" dirty="0" smtClean="0"/>
                        <a:t>Windows 7</a:t>
                      </a:r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baseline="0" dirty="0" smtClean="0"/>
                        <a:t>Windows 8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Mac OS 10.6</a:t>
                      </a:r>
                      <a:r>
                        <a:rPr lang="ru-RU" sz="1200" baseline="0" dirty="0" smtClean="0"/>
                        <a:t/>
                      </a:r>
                      <a:br>
                        <a:rPr lang="ru-RU" sz="1200" baseline="0" dirty="0" smtClean="0"/>
                      </a:br>
                      <a:r>
                        <a:rPr lang="ru-RU" sz="1200" dirty="0" smtClean="0"/>
                        <a:t>или более поздней версии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err="1" smtClean="0"/>
                        <a:t>Ubuntu</a:t>
                      </a:r>
                      <a:r>
                        <a:rPr lang="en-US" sz="1200" dirty="0" smtClean="0"/>
                        <a:t> 12.04 </a:t>
                      </a:r>
                      <a:r>
                        <a:rPr lang="ru-RU" sz="1200" dirty="0" smtClean="0"/>
                        <a:t>или более поздней версии</a:t>
                      </a:r>
                      <a:endParaRPr lang="en-US" sz="1200" dirty="0" smtClean="0"/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err="1" smtClean="0"/>
                        <a:t>Debian</a:t>
                      </a:r>
                      <a:r>
                        <a:rPr lang="en-US" sz="1200" baseline="0" dirty="0" smtClean="0"/>
                        <a:t> 7 </a:t>
                      </a:r>
                      <a:r>
                        <a:rPr lang="ru-RU" sz="1200" dirty="0" smtClean="0"/>
                        <a:t>или более поздней версии</a:t>
                      </a:r>
                      <a:endParaRPr lang="en-US" sz="1200" dirty="0" smtClean="0"/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Open </a:t>
                      </a:r>
                      <a:r>
                        <a:rPr lang="en-US" sz="1200" dirty="0" err="1" smtClean="0"/>
                        <a:t>SuSE</a:t>
                      </a:r>
                      <a:r>
                        <a:rPr lang="en-US" sz="1200" dirty="0" smtClean="0"/>
                        <a:t> 12.2 </a:t>
                      </a:r>
                      <a:r>
                        <a:rPr lang="ru-RU" sz="1200" dirty="0" smtClean="0"/>
                        <a:t>или более поздней версии</a:t>
                      </a:r>
                      <a:endParaRPr lang="en-US" sz="1200" dirty="0" smtClean="0"/>
                    </a:p>
                    <a:p>
                      <a:pPr marL="85725" indent="-85725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Fedora Linux 17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6509">
                <a:tc>
                  <a:txBody>
                    <a:bodyPr/>
                    <a:lstStyle/>
                    <a:p>
                      <a:r>
                        <a:rPr lang="ru-RU" sz="1200" i="1" dirty="0" smtClean="0"/>
                        <a:t>Процессор</a:t>
                      </a:r>
                      <a:endParaRPr lang="ru-RU" sz="1200" i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Intel</a:t>
                      </a:r>
                      <a:r>
                        <a:rPr lang="en-US" sz="1200" baseline="0" dirty="0" smtClean="0"/>
                        <a:t> Pentium 4 </a:t>
                      </a:r>
                      <a:r>
                        <a:rPr lang="ru-RU" sz="1200" dirty="0" smtClean="0"/>
                        <a:t>или более поздней версии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Intel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Intel</a:t>
                      </a:r>
                      <a:r>
                        <a:rPr lang="en-US" sz="1200" baseline="0" dirty="0" smtClean="0"/>
                        <a:t> Pentium 4 </a:t>
                      </a:r>
                      <a:r>
                        <a:rPr lang="ru-RU" sz="1200" dirty="0" smtClean="0"/>
                        <a:t>или более поздней версии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3280">
                <a:tc>
                  <a:txBody>
                    <a:bodyPr/>
                    <a:lstStyle/>
                    <a:p>
                      <a:r>
                        <a:rPr lang="ru-RU" sz="1200" i="1" dirty="0" smtClean="0"/>
                        <a:t>Свободное</a:t>
                      </a:r>
                      <a:r>
                        <a:rPr lang="ru-RU" sz="1200" i="1" baseline="0" dirty="0" smtClean="0"/>
                        <a:t> место на диске</a:t>
                      </a:r>
                      <a:endParaRPr lang="ru-RU" sz="1200" i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350 Мб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280">
                <a:tc>
                  <a:txBody>
                    <a:bodyPr/>
                    <a:lstStyle/>
                    <a:p>
                      <a:r>
                        <a:rPr lang="ru-RU" sz="1200" i="1" dirty="0" smtClean="0"/>
                        <a:t>Оперативная память</a:t>
                      </a:r>
                      <a:endParaRPr lang="ru-RU" sz="1200" i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512 Мб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3502">
                <a:tc>
                  <a:txBody>
                    <a:bodyPr/>
                    <a:lstStyle/>
                    <a:p>
                      <a:r>
                        <a:rPr lang="ru-RU" sz="1200" i="1" dirty="0" smtClean="0"/>
                        <a:t>Скорость</a:t>
                      </a:r>
                      <a:r>
                        <a:rPr lang="ru-RU" sz="1200" i="1" baseline="0" dirty="0" smtClean="0"/>
                        <a:t> </a:t>
                      </a:r>
                      <a:r>
                        <a:rPr lang="ru-RU" sz="1200" i="1" dirty="0" smtClean="0"/>
                        <a:t>подключения к Интернету</a:t>
                      </a:r>
                      <a:endParaRPr lang="ru-RU" sz="1200" i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От 256 Кбит/с</a:t>
                      </a:r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3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 bwMode="auto">
          <a:xfrm>
            <a:off x="-1847" y="27865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0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ПОМОЩЬ В РАБОТЕ</a:t>
            </a:r>
            <a:endParaRPr lang="ru-RU" sz="2000" b="1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1065329"/>
              </p:ext>
            </p:extLst>
          </p:nvPr>
        </p:nvGraphicFramePr>
        <p:xfrm>
          <a:off x="1759188" y="1628800"/>
          <a:ext cx="5625625" cy="3465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710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 bwMode="auto">
          <a:xfrm>
            <a:off x="18510" y="269989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000" b="1" cap="all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Демо-доступ</a:t>
            </a:r>
            <a:r>
              <a:rPr lang="ru-RU" sz="20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к АИС ОСИ</a:t>
            </a:r>
            <a:endParaRPr lang="ru-RU" sz="2000" b="1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565" y="1313765"/>
            <a:ext cx="643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Интерактивная карта:</a:t>
            </a:r>
            <a:endParaRPr lang="ru-RU" sz="18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6565" y="1763815"/>
            <a:ext cx="6432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4400" b="1" dirty="0" smtClean="0">
                <a:solidFill>
                  <a:schemeClr val="tx1"/>
                </a:solidFill>
                <a:latin typeface="+mj-lt"/>
              </a:rPr>
              <a:t>osi.kpit.ru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565" y="2798929"/>
            <a:ext cx="643275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800" i="1" dirty="0" err="1" smtClean="0">
                <a:solidFill>
                  <a:schemeClr val="tx1"/>
                </a:solidFill>
                <a:latin typeface="+mj-lt"/>
              </a:rPr>
              <a:t>Демо-доступ</a:t>
            </a: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 к системе управления паспортизацией предоставляется персонально по личному запросу.</a:t>
            </a:r>
          </a:p>
          <a:p>
            <a:pPr>
              <a:spcBef>
                <a:spcPts val="60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Направьте запрос директору направления ОСИ по адресу</a:t>
            </a:r>
          </a:p>
          <a:p>
            <a:pPr>
              <a:spcBef>
                <a:spcPts val="600"/>
              </a:spcBef>
            </a:pPr>
            <a:r>
              <a:rPr lang="ru-RU" sz="2000" b="1" i="1" dirty="0" err="1" smtClean="0">
                <a:solidFill>
                  <a:schemeClr val="tx1"/>
                </a:solidFill>
              </a:rPr>
              <a:t>strelnikov@kpit.ru</a:t>
            </a:r>
            <a:endParaRPr lang="ru-RU" sz="2000" b="1" i="1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ru-RU" sz="1800" i="1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Быстрая связь для вопросов:</a:t>
            </a:r>
          </a:p>
          <a:p>
            <a:pPr>
              <a:spcBef>
                <a:spcPts val="60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+7 920 226-27-32</a:t>
            </a:r>
          </a:p>
          <a:p>
            <a:pPr>
              <a:spcBef>
                <a:spcPts val="600"/>
              </a:spcBef>
            </a:pPr>
            <a:r>
              <a:rPr lang="ru-RU" sz="1800" i="1" dirty="0" err="1" smtClean="0">
                <a:solidFill>
                  <a:schemeClr val="tx1"/>
                </a:solidFill>
                <a:latin typeface="+mj-lt"/>
              </a:rPr>
              <a:t>Skype</a:t>
            </a: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ru-RU" sz="1800" i="1" dirty="0" err="1" smtClean="0">
                <a:solidFill>
                  <a:schemeClr val="tx1"/>
                </a:solidFill>
                <a:latin typeface="+mj-lt"/>
              </a:rPr>
              <a:t>hitower</a:t>
            </a:r>
            <a:endParaRPr lang="ru-RU" sz="1800" i="1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ru-RU" sz="1800" i="1" dirty="0" err="1" smtClean="0">
                <a:solidFill>
                  <a:schemeClr val="tx1"/>
                </a:solidFill>
                <a:latin typeface="+mj-lt"/>
              </a:rPr>
              <a:t>Стрельников</a:t>
            </a:r>
            <a:r>
              <a:rPr lang="ru-RU" sz="1800" i="1" dirty="0" smtClean="0">
                <a:solidFill>
                  <a:schemeClr val="tx1"/>
                </a:solidFill>
                <a:latin typeface="+mj-lt"/>
              </a:rPr>
              <a:t> Дмитрий Сергеевич</a:t>
            </a:r>
            <a:endParaRPr lang="ru-RU" sz="18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81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89602" y="2708920"/>
            <a:ext cx="532859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ru-RU" sz="1200" b="1" i="1" dirty="0" smtClean="0">
                <a:solidFill>
                  <a:srgbClr val="FF0000"/>
                </a:solidFill>
                <a:latin typeface="+mj-lt"/>
              </a:rPr>
              <a:t>Адрес:</a:t>
            </a:r>
            <a:r>
              <a:rPr lang="en-US" sz="1200" b="1" i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 i="1" dirty="0" smtClean="0">
                <a:solidFill>
                  <a:srgbClr val="FF0000"/>
                </a:solidFill>
                <a:latin typeface="+mj-lt"/>
              </a:rPr>
            </a:br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Tahoma" pitchFamily="34" charset="0"/>
              </a:rPr>
              <a:t>ООО «Ки Партнер ИТ»</a:t>
            </a:r>
            <a:b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Tahoma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394006, Воронеж, ул. К Маркса, 68, </a:t>
            </a:r>
            <a:r>
              <a:rPr lang="ru-RU" sz="1600" dirty="0" err="1" smtClean="0">
                <a:solidFill>
                  <a:schemeClr val="tx1"/>
                </a:solidFill>
                <a:latin typeface="+mj-lt"/>
              </a:rPr>
              <a:t>оф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. 707</a:t>
            </a:r>
            <a:endParaRPr lang="ru-RU" sz="1600" dirty="0" smtClean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ru-RU" sz="1200" b="1" i="1" dirty="0" smtClean="0">
                <a:solidFill>
                  <a:srgbClr val="FF0000"/>
                </a:solidFill>
                <a:latin typeface="+mj-lt"/>
              </a:rPr>
              <a:t>Телефон/факс:</a:t>
            </a:r>
            <a:r>
              <a:rPr lang="en-US" sz="1200" b="1" i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 i="1" dirty="0" smtClean="0">
                <a:solidFill>
                  <a:srgbClr val="FF0000"/>
                </a:solidFill>
                <a:latin typeface="+mj-lt"/>
              </a:rPr>
            </a:b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Tahoma" pitchFamily="34" charset="0"/>
              </a:rPr>
              <a:t>+7 473) 261 02 03</a:t>
            </a:r>
            <a:endParaRPr lang="ru-RU" dirty="0" smtClean="0">
              <a:solidFill>
                <a:schemeClr val="tx1"/>
              </a:solidFill>
              <a:latin typeface="Calibri" pitchFamily="34" charset="0"/>
              <a:cs typeface="Tahoma" pitchFamily="34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b="1" i="1" dirty="0" smtClean="0">
                <a:solidFill>
                  <a:srgbClr val="FF0000"/>
                </a:solidFill>
                <a:latin typeface="+mj-lt"/>
              </a:rPr>
              <a:t>e-mail</a:t>
            </a:r>
            <a:r>
              <a:rPr lang="ru-RU" sz="1200" b="1" i="1" dirty="0" smtClean="0">
                <a:solidFill>
                  <a:srgbClr val="FF0000"/>
                </a:solidFill>
                <a:latin typeface="+mj-lt"/>
              </a:rPr>
              <a:t>:</a:t>
            </a:r>
            <a:r>
              <a:rPr lang="en-US" sz="1200" b="1" i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 i="1" dirty="0" smtClean="0">
                <a:solidFill>
                  <a:srgbClr val="FF0000"/>
                </a:solidFill>
                <a:latin typeface="+mj-lt"/>
              </a:rPr>
            </a:b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  <a:cs typeface="Tahoma" pitchFamily="34" charset="0"/>
              </a:rPr>
              <a:t>info@kpit.ru</a:t>
            </a:r>
            <a:endParaRPr lang="ru-RU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Рисунок 8" descr="KPI_LOGO.png"/>
          <p:cNvPicPr>
            <a:picLocks noChangeAspect="1"/>
          </p:cNvPicPr>
          <p:nvPr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701570" y="836712"/>
            <a:ext cx="1982104" cy="6056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61610" y="5544235"/>
            <a:ext cx="1800200" cy="56514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r>
              <a:rPr lang="en-US" sz="1600" i="1" dirty="0" smtClean="0">
                <a:solidFill>
                  <a:schemeClr val="tx1"/>
                </a:solidFill>
                <a:latin typeface="+mj-lt"/>
              </a:rPr>
              <a:t>www.kpit.ru </a:t>
            </a:r>
          </a:p>
          <a:p>
            <a:r>
              <a:rPr lang="en-US" sz="1600" i="1" dirty="0" smtClean="0">
                <a:solidFill>
                  <a:schemeClr val="tx1"/>
                </a:solidFill>
                <a:latin typeface="+mj-lt"/>
              </a:rPr>
              <a:t>www.kpi.ru</a:t>
            </a:r>
            <a:endParaRPr lang="ru-RU" sz="1600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f822b52d2f74932d97294dbab9361693ed6"/>
</p:tagLst>
</file>

<file path=ppt/theme/theme1.xml><?xml version="1.0" encoding="utf-8"?>
<a:theme xmlns:a="http://schemas.openxmlformats.org/drawingml/2006/main" name="1_1">
  <a:themeElements>
    <a:clrScheme name="1_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_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">
  <a:themeElements>
    <a:clrScheme name="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1">
  <a:themeElements>
    <a:clrScheme name="1_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_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tlCol="0" anchor="ctr"/>
      <a:lstStyle>
        <a:defPPr marL="88900" indent="268288" defTabSz="703263">
          <a:spcBef>
            <a:spcPct val="25000"/>
          </a:spcBef>
          <a:spcAft>
            <a:spcPts val="1200"/>
          </a:spcAft>
          <a:tabLst>
            <a:tab pos="6189663" algn="l"/>
            <a:tab pos="6367463" algn="l"/>
          </a:tabLst>
          <a:defRPr sz="1800" b="1" dirty="0" smtClean="0">
            <a:solidFill>
              <a:srgbClr val="00467A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19930</TotalTime>
  <Words>497</Words>
  <Application>Microsoft Office PowerPoint</Application>
  <PresentationFormat>Экран (4:3)</PresentationFormat>
  <Paragraphs>126</Paragraphs>
  <Slides>12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Symbol</vt:lpstr>
      <vt:lpstr>Tahoma</vt:lpstr>
      <vt:lpstr>Verdana</vt:lpstr>
      <vt:lpstr>Wingdings</vt:lpstr>
      <vt:lpstr>1_1</vt:lpstr>
      <vt:lpstr>1</vt:lpstr>
      <vt:lpstr>2_1</vt:lpstr>
      <vt:lpstr>Тема Office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Sanek</dc:creator>
  <cp:lastModifiedBy>Учетная запись Майкрософт</cp:lastModifiedBy>
  <cp:revision>2080</cp:revision>
  <cp:lastPrinted>1601-01-01T00:00:00Z</cp:lastPrinted>
  <dcterms:created xsi:type="dcterms:W3CDTF">1601-01-01T00:00:00Z</dcterms:created>
  <dcterms:modified xsi:type="dcterms:W3CDTF">2015-02-17T11:52:08Z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