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8" r:id="rId3"/>
    <p:sldId id="298" r:id="rId4"/>
    <p:sldId id="301" r:id="rId5"/>
    <p:sldId id="300" r:id="rId6"/>
    <p:sldId id="282" r:id="rId7"/>
    <p:sldId id="283" r:id="rId8"/>
    <p:sldId id="299" r:id="rId9"/>
    <p:sldId id="287" r:id="rId10"/>
    <p:sldId id="285" r:id="rId11"/>
    <p:sldId id="290" r:id="rId12"/>
    <p:sldId id="291" r:id="rId13"/>
    <p:sldId id="293" r:id="rId14"/>
    <p:sldId id="288" r:id="rId15"/>
    <p:sldId id="297" r:id="rId16"/>
    <p:sldId id="296" r:id="rId17"/>
    <p:sldId id="302" r:id="rId18"/>
    <p:sldId id="275" r:id="rId19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B5356"/>
    <a:srgbClr val="313D41"/>
    <a:srgbClr val="1A282B"/>
    <a:srgbClr val="858E84"/>
    <a:srgbClr val="F44E00"/>
    <a:srgbClr val="D62100"/>
    <a:srgbClr val="E6E6E6"/>
    <a:srgbClr val="FB9D00"/>
    <a:srgbClr val="036801"/>
    <a:srgbClr val="A5C6D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653" autoAdjust="0"/>
  </p:normalViewPr>
  <p:slideViewPr>
    <p:cSldViewPr>
      <p:cViewPr varScale="1">
        <p:scale>
          <a:sx n="111" d="100"/>
          <a:sy n="111" d="100"/>
        </p:scale>
        <p:origin x="-1356" y="-90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-3846" y="-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EB0A1-0955-4108-B87C-67BBC0FA583A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70D13-42B6-4474-819E-8586353B24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20043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81682-1A02-477F-BDDA-191FF008446C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B64CF-1978-4891-A994-02E8B7C2A1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3819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0955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1036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451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518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0718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4669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8252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8078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0258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4046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802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899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0675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3880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Даже если у вас в муниципальном образование уже есть ГИС система мы расширим ее функциональность</a:t>
            </a:r>
            <a:r>
              <a:rPr lang="ru-RU" baseline="0" dirty="0" smtClean="0"/>
              <a:t> и откроем публичный доступ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6593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 flipH="1">
            <a:off x="-4" y="-514"/>
            <a:ext cx="9906003" cy="6867140"/>
          </a:xfrm>
          <a:prstGeom prst="rect">
            <a:avLst/>
          </a:prstGeom>
          <a:gradFill flip="none" rotWithShape="1">
            <a:gsLst>
              <a:gs pos="3000">
                <a:srgbClr val="C00000"/>
              </a:gs>
              <a:gs pos="75000">
                <a:srgbClr val="F26D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 userDrawn="1"/>
        </p:nvSpPr>
        <p:spPr>
          <a:xfrm>
            <a:off x="1" y="-514"/>
            <a:ext cx="7277278" cy="6867140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5136204">
                <a:moveTo>
                  <a:pt x="2785315" y="0"/>
                </a:moveTo>
                <a:lnTo>
                  <a:pt x="0" y="384"/>
                </a:lnTo>
                <a:lnTo>
                  <a:pt x="0" y="5135268"/>
                </a:lnTo>
                <a:lnTo>
                  <a:pt x="5450694" y="5136204"/>
                </a:lnTo>
                <a:cubicBezTo>
                  <a:pt x="5437037" y="3195625"/>
                  <a:pt x="4582362" y="1269010"/>
                  <a:pt x="2785315" y="0"/>
                </a:cubicBezTo>
                <a:close/>
              </a:path>
            </a:pathLst>
          </a:custGeom>
          <a:gradFill flip="none" rotWithShape="1">
            <a:gsLst>
              <a:gs pos="42000">
                <a:srgbClr val="FFC000"/>
              </a:gs>
              <a:gs pos="85000">
                <a:srgbClr val="F26D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Полилиния 8"/>
          <p:cNvSpPr/>
          <p:nvPr userDrawn="1"/>
        </p:nvSpPr>
        <p:spPr>
          <a:xfrm>
            <a:off x="3727358" y="-9172"/>
            <a:ext cx="3569379" cy="6874715"/>
          </a:xfrm>
          <a:custGeom>
            <a:avLst/>
            <a:gdLst>
              <a:gd name="connsiteX0" fmla="*/ 2652408 w 2652408"/>
              <a:gd name="connsiteY0" fmla="*/ 5149174 h 5149174"/>
              <a:gd name="connsiteX1" fmla="*/ 0 w 2652408"/>
              <a:gd name="connsiteY1" fmla="*/ 0 h 5149174"/>
              <a:gd name="connsiteX0" fmla="*/ 2652408 w 2683110"/>
              <a:gd name="connsiteY0" fmla="*/ 5149174 h 5149174"/>
              <a:gd name="connsiteX1" fmla="*/ 0 w 2683110"/>
              <a:gd name="connsiteY1" fmla="*/ 0 h 5149174"/>
              <a:gd name="connsiteX0" fmla="*/ 2652408 w 2683110"/>
              <a:gd name="connsiteY0" fmla="*/ 5149174 h 5149174"/>
              <a:gd name="connsiteX1" fmla="*/ 0 w 2683110"/>
              <a:gd name="connsiteY1" fmla="*/ 0 h 5149174"/>
              <a:gd name="connsiteX0" fmla="*/ 2652408 w 2673471"/>
              <a:gd name="connsiteY0" fmla="*/ 5149174 h 5149174"/>
              <a:gd name="connsiteX1" fmla="*/ 0 w 2673471"/>
              <a:gd name="connsiteY1" fmla="*/ 0 h 514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3471" h="5149174">
                <a:moveTo>
                  <a:pt x="2652408" y="5149174"/>
                </a:moveTo>
                <a:cubicBezTo>
                  <a:pt x="2673471" y="2714448"/>
                  <a:pt x="1257146" y="853787"/>
                  <a:pt x="0" y="0"/>
                </a:cubicBezTo>
              </a:path>
            </a:pathLst>
          </a:cu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 hasCustomPrompt="1"/>
          </p:nvPr>
        </p:nvSpPr>
        <p:spPr>
          <a:xfrm>
            <a:off x="742950" y="260649"/>
            <a:ext cx="8746554" cy="86409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2216696" y="1340768"/>
            <a:ext cx="7272808" cy="720080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rgbClr val="FFC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1501E7DC-7A96-4A8D-A329-872EF4975814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 descr="KPI_LOGO.png"/>
          <p:cNvPicPr>
            <a:picLocks noChangeAspect="1"/>
          </p:cNvPicPr>
          <p:nvPr userDrawn="1"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848544" y="3911052"/>
            <a:ext cx="4392488" cy="13422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 flipH="1">
            <a:off x="-4" y="-514"/>
            <a:ext cx="9906003" cy="6867140"/>
          </a:xfrm>
          <a:prstGeom prst="rect">
            <a:avLst/>
          </a:prstGeom>
          <a:gradFill flip="none" rotWithShape="1">
            <a:gsLst>
              <a:gs pos="3000">
                <a:srgbClr val="C00000"/>
              </a:gs>
              <a:gs pos="75000">
                <a:srgbClr val="F26D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 userDrawn="1"/>
        </p:nvSpPr>
        <p:spPr>
          <a:xfrm>
            <a:off x="1" y="-514"/>
            <a:ext cx="7277278" cy="6867140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5136204">
                <a:moveTo>
                  <a:pt x="2785315" y="0"/>
                </a:moveTo>
                <a:lnTo>
                  <a:pt x="0" y="384"/>
                </a:lnTo>
                <a:lnTo>
                  <a:pt x="0" y="5135268"/>
                </a:lnTo>
                <a:lnTo>
                  <a:pt x="5450694" y="5136204"/>
                </a:lnTo>
                <a:cubicBezTo>
                  <a:pt x="5437037" y="3195625"/>
                  <a:pt x="4582362" y="1269010"/>
                  <a:pt x="2785315" y="0"/>
                </a:cubicBezTo>
                <a:close/>
              </a:path>
            </a:pathLst>
          </a:custGeom>
          <a:gradFill flip="none" rotWithShape="1">
            <a:gsLst>
              <a:gs pos="42000">
                <a:srgbClr val="FFC000"/>
              </a:gs>
              <a:gs pos="85000">
                <a:srgbClr val="F26D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Полилиния 8"/>
          <p:cNvSpPr/>
          <p:nvPr userDrawn="1"/>
        </p:nvSpPr>
        <p:spPr>
          <a:xfrm>
            <a:off x="3727358" y="-9172"/>
            <a:ext cx="3569379" cy="6874715"/>
          </a:xfrm>
          <a:custGeom>
            <a:avLst/>
            <a:gdLst>
              <a:gd name="connsiteX0" fmla="*/ 2652408 w 2652408"/>
              <a:gd name="connsiteY0" fmla="*/ 5149174 h 5149174"/>
              <a:gd name="connsiteX1" fmla="*/ 0 w 2652408"/>
              <a:gd name="connsiteY1" fmla="*/ 0 h 5149174"/>
              <a:gd name="connsiteX0" fmla="*/ 2652408 w 2683110"/>
              <a:gd name="connsiteY0" fmla="*/ 5149174 h 5149174"/>
              <a:gd name="connsiteX1" fmla="*/ 0 w 2683110"/>
              <a:gd name="connsiteY1" fmla="*/ 0 h 5149174"/>
              <a:gd name="connsiteX0" fmla="*/ 2652408 w 2683110"/>
              <a:gd name="connsiteY0" fmla="*/ 5149174 h 5149174"/>
              <a:gd name="connsiteX1" fmla="*/ 0 w 2683110"/>
              <a:gd name="connsiteY1" fmla="*/ 0 h 5149174"/>
              <a:gd name="connsiteX0" fmla="*/ 2652408 w 2673471"/>
              <a:gd name="connsiteY0" fmla="*/ 5149174 h 5149174"/>
              <a:gd name="connsiteX1" fmla="*/ 0 w 2673471"/>
              <a:gd name="connsiteY1" fmla="*/ 0 h 514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3471" h="5149174">
                <a:moveTo>
                  <a:pt x="2652408" y="5149174"/>
                </a:moveTo>
                <a:cubicBezTo>
                  <a:pt x="2673471" y="2714448"/>
                  <a:pt x="1257146" y="853787"/>
                  <a:pt x="0" y="0"/>
                </a:cubicBezTo>
              </a:path>
            </a:pathLst>
          </a:cu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 hasCustomPrompt="1"/>
          </p:nvPr>
        </p:nvSpPr>
        <p:spPr>
          <a:xfrm>
            <a:off x="742950" y="3933056"/>
            <a:ext cx="6154266" cy="1512733"/>
          </a:xfrm>
        </p:spPr>
        <p:txBody>
          <a:bodyPr>
            <a:normAutofit/>
          </a:bodyPr>
          <a:lstStyle>
            <a:lvl1pPr algn="l">
              <a:defRPr sz="18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2950" y="5454447"/>
            <a:ext cx="8746554" cy="720080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rgbClr val="C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1501E7DC-7A96-4A8D-A329-872EF4975814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 descr="KPI_LOGO.png"/>
          <p:cNvPicPr>
            <a:picLocks noChangeAspect="1"/>
          </p:cNvPicPr>
          <p:nvPr userDrawn="1"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791589" y="769570"/>
            <a:ext cx="1426827" cy="43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833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 flipH="1">
            <a:off x="-4" y="-514"/>
            <a:ext cx="9906003" cy="6867140"/>
          </a:xfrm>
          <a:prstGeom prst="rect">
            <a:avLst/>
          </a:prstGeom>
          <a:gradFill flip="none" rotWithShape="1">
            <a:gsLst>
              <a:gs pos="3000">
                <a:srgbClr val="C00000"/>
              </a:gs>
              <a:gs pos="75000">
                <a:srgbClr val="F26D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Полилиния 9"/>
          <p:cNvSpPr/>
          <p:nvPr userDrawn="1"/>
        </p:nvSpPr>
        <p:spPr>
          <a:xfrm>
            <a:off x="1" y="-514"/>
            <a:ext cx="7277278" cy="6867140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5136204">
                <a:moveTo>
                  <a:pt x="2785315" y="0"/>
                </a:moveTo>
                <a:lnTo>
                  <a:pt x="0" y="384"/>
                </a:lnTo>
                <a:lnTo>
                  <a:pt x="0" y="5135268"/>
                </a:lnTo>
                <a:lnTo>
                  <a:pt x="5450694" y="5136204"/>
                </a:lnTo>
                <a:cubicBezTo>
                  <a:pt x="5437037" y="3195625"/>
                  <a:pt x="4582362" y="1269010"/>
                  <a:pt x="2785315" y="0"/>
                </a:cubicBezTo>
                <a:close/>
              </a:path>
            </a:pathLst>
          </a:custGeom>
          <a:gradFill flip="none" rotWithShape="1">
            <a:gsLst>
              <a:gs pos="42000">
                <a:srgbClr val="FFC000"/>
              </a:gs>
              <a:gs pos="85000">
                <a:srgbClr val="F26D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Полилиния 8"/>
          <p:cNvSpPr/>
          <p:nvPr userDrawn="1"/>
        </p:nvSpPr>
        <p:spPr>
          <a:xfrm>
            <a:off x="3727358" y="-9172"/>
            <a:ext cx="3569379" cy="6874715"/>
          </a:xfrm>
          <a:custGeom>
            <a:avLst/>
            <a:gdLst>
              <a:gd name="connsiteX0" fmla="*/ 2652408 w 2652408"/>
              <a:gd name="connsiteY0" fmla="*/ 5149174 h 5149174"/>
              <a:gd name="connsiteX1" fmla="*/ 0 w 2652408"/>
              <a:gd name="connsiteY1" fmla="*/ 0 h 5149174"/>
              <a:gd name="connsiteX0" fmla="*/ 2652408 w 2683110"/>
              <a:gd name="connsiteY0" fmla="*/ 5149174 h 5149174"/>
              <a:gd name="connsiteX1" fmla="*/ 0 w 2683110"/>
              <a:gd name="connsiteY1" fmla="*/ 0 h 5149174"/>
              <a:gd name="connsiteX0" fmla="*/ 2652408 w 2683110"/>
              <a:gd name="connsiteY0" fmla="*/ 5149174 h 5149174"/>
              <a:gd name="connsiteX1" fmla="*/ 0 w 2683110"/>
              <a:gd name="connsiteY1" fmla="*/ 0 h 5149174"/>
              <a:gd name="connsiteX0" fmla="*/ 2652408 w 2673471"/>
              <a:gd name="connsiteY0" fmla="*/ 5149174 h 5149174"/>
              <a:gd name="connsiteX1" fmla="*/ 0 w 2673471"/>
              <a:gd name="connsiteY1" fmla="*/ 0 h 514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3471" h="5149174">
                <a:moveTo>
                  <a:pt x="2652408" y="5149174"/>
                </a:moveTo>
                <a:cubicBezTo>
                  <a:pt x="2673471" y="2714448"/>
                  <a:pt x="1257146" y="853787"/>
                  <a:pt x="0" y="0"/>
                </a:cubicBezTo>
              </a:path>
            </a:pathLst>
          </a:cu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9D09D10-DEB4-4828-8EF8-DE1AF689DF5C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76535" y="274638"/>
            <a:ext cx="8868909" cy="706090"/>
          </a:xfrm>
        </p:spPr>
        <p:txBody>
          <a:bodyPr/>
          <a:lstStyle>
            <a:lvl1pPr>
              <a:defRPr>
                <a:solidFill>
                  <a:srgbClr val="D621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5" y="1052737"/>
            <a:ext cx="8868909" cy="540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29EA6-93CA-47EA-9DF0-F893A69CB289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776536" y="980728"/>
            <a:ext cx="886890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H="1">
            <a:off x="776536" y="6453337"/>
            <a:ext cx="8868909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76534" y="188640"/>
            <a:ext cx="8868907" cy="70609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76534" y="1071078"/>
            <a:ext cx="8868908" cy="4662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C94D-6D38-4CE0-A585-702C7F301B40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flipH="1">
            <a:off x="776536" y="980728"/>
            <a:ext cx="886890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 userDrawn="1"/>
        </p:nvSpPr>
        <p:spPr>
          <a:xfrm>
            <a:off x="776535" y="5733256"/>
            <a:ext cx="8868909" cy="720081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 flipH="1">
            <a:off x="776536" y="5733256"/>
            <a:ext cx="8868909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 flipH="1">
            <a:off x="776536" y="6453337"/>
            <a:ext cx="8868909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одержимое 5"/>
          <p:cNvSpPr>
            <a:spLocks noGrp="1"/>
          </p:cNvSpPr>
          <p:nvPr>
            <p:ph sz="quarter" idx="4" hasCustomPrompt="1"/>
          </p:nvPr>
        </p:nvSpPr>
        <p:spPr>
          <a:xfrm>
            <a:off x="776535" y="5733253"/>
            <a:ext cx="8868906" cy="7200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rgbClr val="C00000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254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776535" y="5229200"/>
            <a:ext cx="8868909" cy="122413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 hasCustomPrompt="1"/>
          </p:nvPr>
        </p:nvSpPr>
        <p:spPr>
          <a:xfrm>
            <a:off x="776535" y="5229200"/>
            <a:ext cx="8868906" cy="1224137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rgbClr val="0060A8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Лучшая практика: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76534" y="188640"/>
            <a:ext cx="8868907" cy="70609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76534" y="1628800"/>
            <a:ext cx="8868908" cy="35283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C94D-6D38-4CE0-A585-702C7F301B40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flipH="1">
            <a:off x="776536" y="980728"/>
            <a:ext cx="886890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 flipH="1">
            <a:off x="776536" y="5229200"/>
            <a:ext cx="8868909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 flipH="1">
            <a:off x="776536" y="6453337"/>
            <a:ext cx="8868909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одержимое 5"/>
          <p:cNvSpPr>
            <a:spLocks noGrp="1"/>
          </p:cNvSpPr>
          <p:nvPr>
            <p:ph sz="quarter" idx="13" hasCustomPrompt="1"/>
          </p:nvPr>
        </p:nvSpPr>
        <p:spPr>
          <a:xfrm>
            <a:off x="5457055" y="1066728"/>
            <a:ext cx="4188385" cy="476074"/>
          </a:xfrm>
        </p:spPr>
        <p:txBody>
          <a:bodyPr anchor="ctr">
            <a:normAutofit/>
          </a:bodyPr>
          <a:lstStyle>
            <a:lvl1pPr marL="0" indent="0" algn="r">
              <a:buNone/>
              <a:defRPr sz="1400">
                <a:solidFill>
                  <a:srgbClr val="BD0000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Соответствие</a:t>
            </a:r>
          </a:p>
        </p:txBody>
      </p:sp>
    </p:spTree>
    <p:extLst>
      <p:ext uri="{BB962C8B-B14F-4D97-AF65-F5344CB8AC3E}">
        <p14:creationId xmlns:p14="http://schemas.microsoft.com/office/powerpoint/2010/main" xmlns="" val="1894585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hilharmonia_Baroque_Orchestra_photo_by_Paul_Trapani.jpg"/>
          <p:cNvPicPr>
            <a:picLocks noChangeAspect="1"/>
          </p:cNvPicPr>
          <p:nvPr userDrawn="1"/>
        </p:nvPicPr>
        <p:blipFill>
          <a:blip r:embed="rId2" cstate="print"/>
          <a:srcRect b="9056"/>
          <a:stretch>
            <a:fillRect/>
          </a:stretch>
        </p:blipFill>
        <p:spPr>
          <a:xfrm>
            <a:off x="3152800" y="339500"/>
            <a:ext cx="6334074" cy="4547586"/>
          </a:xfrm>
          <a:prstGeom prst="round2DiagRect">
            <a:avLst>
              <a:gd name="adj1" fmla="val 0"/>
              <a:gd name="adj2" fmla="val 38546"/>
            </a:avLst>
          </a:prstGeom>
        </p:spPr>
      </p:pic>
      <p:grpSp>
        <p:nvGrpSpPr>
          <p:cNvPr id="8" name="Группа 7"/>
          <p:cNvGrpSpPr/>
          <p:nvPr userDrawn="1"/>
        </p:nvGrpSpPr>
        <p:grpSpPr>
          <a:xfrm>
            <a:off x="763445" y="0"/>
            <a:ext cx="7789955" cy="6858000"/>
            <a:chOff x="467544" y="0"/>
            <a:chExt cx="5842466" cy="5143500"/>
          </a:xfrm>
        </p:grpSpPr>
        <p:sp>
          <p:nvSpPr>
            <p:cNvPr id="9" name="Полилиния 8"/>
            <p:cNvSpPr/>
            <p:nvPr/>
          </p:nvSpPr>
          <p:spPr>
            <a:xfrm>
              <a:off x="467544" y="0"/>
              <a:ext cx="584246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8470" h="5136204">
                  <a:moveTo>
                    <a:pt x="318309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848470" y="5136204"/>
                  </a:lnTo>
                  <a:cubicBezTo>
                    <a:pt x="5834813" y="3195625"/>
                    <a:pt x="4980138" y="1269010"/>
                    <a:pt x="3183091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67544" y="0"/>
              <a:ext cx="555443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0142" h="5136204">
                  <a:moveTo>
                    <a:pt x="289476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560142" y="5136204"/>
                  </a:lnTo>
                  <a:cubicBezTo>
                    <a:pt x="5546485" y="3195625"/>
                    <a:pt x="4691810" y="1269010"/>
                    <a:pt x="2894763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67544" y="0"/>
              <a:ext cx="5266402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1814" h="5136204">
                  <a:moveTo>
                    <a:pt x="2606435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271814" y="5136204"/>
                  </a:lnTo>
                  <a:cubicBezTo>
                    <a:pt x="5258157" y="3195625"/>
                    <a:pt x="4403482" y="1269010"/>
                    <a:pt x="2606435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67544" y="0"/>
              <a:ext cx="4978370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3486" h="5136204">
                  <a:moveTo>
                    <a:pt x="2318107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983486" y="5136204"/>
                  </a:lnTo>
                  <a:cubicBezTo>
                    <a:pt x="4969829" y="3195625"/>
                    <a:pt x="4115154" y="1269010"/>
                    <a:pt x="2318107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67544" y="0"/>
              <a:ext cx="4690338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5158" h="5136204">
                  <a:moveTo>
                    <a:pt x="2029779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695158" y="5136204"/>
                  </a:lnTo>
                  <a:cubicBezTo>
                    <a:pt x="4681501" y="3195625"/>
                    <a:pt x="3826826" y="1269010"/>
                    <a:pt x="2029779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67544" y="0"/>
              <a:ext cx="440230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6830" h="5136204">
                  <a:moveTo>
                    <a:pt x="174145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406830" y="5136204"/>
                  </a:lnTo>
                  <a:cubicBezTo>
                    <a:pt x="4393173" y="3195625"/>
                    <a:pt x="3538498" y="1269010"/>
                    <a:pt x="1741451" y="0"/>
                  </a:cubicBezTo>
                  <a:close/>
                </a:path>
              </a:pathLst>
            </a:custGeom>
            <a:solidFill>
              <a:srgbClr val="F2F2F2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67544" y="0"/>
              <a:ext cx="411427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741451 w 4406830"/>
                <a:gd name="connsiteY0" fmla="*/ 0 h 5136204"/>
                <a:gd name="connsiteX1" fmla="*/ 288328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453123 w 4118502"/>
                <a:gd name="connsiteY0" fmla="*/ 0 h 5136204"/>
                <a:gd name="connsiteX1" fmla="*/ 0 w 4118502"/>
                <a:gd name="connsiteY1" fmla="*/ 0 h 5136204"/>
                <a:gd name="connsiteX2" fmla="*/ 0 w 4118502"/>
                <a:gd name="connsiteY2" fmla="*/ 5136204 h 5136204"/>
                <a:gd name="connsiteX3" fmla="*/ 4118502 w 4118502"/>
                <a:gd name="connsiteY3" fmla="*/ 5136204 h 5136204"/>
                <a:gd name="connsiteX4" fmla="*/ 1453123 w 411850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8502" h="5136204">
                  <a:moveTo>
                    <a:pt x="145312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118502" y="5136204"/>
                  </a:lnTo>
                  <a:cubicBezTo>
                    <a:pt x="4104845" y="3195625"/>
                    <a:pt x="3250170" y="1269010"/>
                    <a:pt x="1453123" y="0"/>
                  </a:cubicBezTo>
                  <a:close/>
                </a:path>
              </a:pathLst>
            </a:custGeom>
            <a:solidFill>
              <a:srgbClr val="F2F2F2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4725145"/>
            <a:ext cx="8708132" cy="1008112"/>
          </a:xfr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4221088"/>
            <a:ext cx="8706998" cy="420067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CB106-39CA-4326-82E9-256B14373EEB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769424" y="6381328"/>
            <a:ext cx="1013199" cy="452609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576736" y="355018"/>
            <a:ext cx="6774825" cy="4516550"/>
          </a:xfrm>
          <a:prstGeom prst="round2DiagRect">
            <a:avLst>
              <a:gd name="adj1" fmla="val 43420"/>
              <a:gd name="adj2" fmla="val 0"/>
            </a:avLst>
          </a:prstGeom>
        </p:spPr>
      </p:pic>
      <p:grpSp>
        <p:nvGrpSpPr>
          <p:cNvPr id="8" name="Группа 7"/>
          <p:cNvGrpSpPr/>
          <p:nvPr userDrawn="1"/>
        </p:nvGrpSpPr>
        <p:grpSpPr>
          <a:xfrm>
            <a:off x="763445" y="0"/>
            <a:ext cx="7789955" cy="6858000"/>
            <a:chOff x="467544" y="0"/>
            <a:chExt cx="5842466" cy="5143500"/>
          </a:xfrm>
        </p:grpSpPr>
        <p:sp>
          <p:nvSpPr>
            <p:cNvPr id="9" name="Полилиния 8"/>
            <p:cNvSpPr/>
            <p:nvPr/>
          </p:nvSpPr>
          <p:spPr>
            <a:xfrm>
              <a:off x="467544" y="0"/>
              <a:ext cx="584246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8470" h="5136204">
                  <a:moveTo>
                    <a:pt x="318309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848470" y="5136204"/>
                  </a:lnTo>
                  <a:cubicBezTo>
                    <a:pt x="5834813" y="3195625"/>
                    <a:pt x="4980138" y="1269010"/>
                    <a:pt x="3183091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67544" y="0"/>
              <a:ext cx="555443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0142" h="5136204">
                  <a:moveTo>
                    <a:pt x="289476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560142" y="5136204"/>
                  </a:lnTo>
                  <a:cubicBezTo>
                    <a:pt x="5546485" y="3195625"/>
                    <a:pt x="4691810" y="1269010"/>
                    <a:pt x="2894763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67544" y="0"/>
              <a:ext cx="5266402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1814" h="5136204">
                  <a:moveTo>
                    <a:pt x="2606435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271814" y="5136204"/>
                  </a:lnTo>
                  <a:cubicBezTo>
                    <a:pt x="5258157" y="3195625"/>
                    <a:pt x="4403482" y="1269010"/>
                    <a:pt x="2606435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67544" y="0"/>
              <a:ext cx="4978370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3486" h="5136204">
                  <a:moveTo>
                    <a:pt x="2318107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983486" y="5136204"/>
                  </a:lnTo>
                  <a:cubicBezTo>
                    <a:pt x="4969829" y="3195625"/>
                    <a:pt x="4115154" y="1269010"/>
                    <a:pt x="2318107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67544" y="0"/>
              <a:ext cx="4690338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5158" h="5136204">
                  <a:moveTo>
                    <a:pt x="2029779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695158" y="5136204"/>
                  </a:lnTo>
                  <a:cubicBezTo>
                    <a:pt x="4681501" y="3195625"/>
                    <a:pt x="3826826" y="1269010"/>
                    <a:pt x="2029779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67544" y="0"/>
              <a:ext cx="440230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6830" h="5136204">
                  <a:moveTo>
                    <a:pt x="174145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406830" y="5136204"/>
                  </a:lnTo>
                  <a:cubicBezTo>
                    <a:pt x="4393173" y="3195625"/>
                    <a:pt x="3538498" y="1269010"/>
                    <a:pt x="1741451" y="0"/>
                  </a:cubicBezTo>
                  <a:close/>
                </a:path>
              </a:pathLst>
            </a:custGeom>
            <a:solidFill>
              <a:srgbClr val="F2F2F2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67544" y="0"/>
              <a:ext cx="411427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741451 w 4406830"/>
                <a:gd name="connsiteY0" fmla="*/ 0 h 5136204"/>
                <a:gd name="connsiteX1" fmla="*/ 288328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453123 w 4118502"/>
                <a:gd name="connsiteY0" fmla="*/ 0 h 5136204"/>
                <a:gd name="connsiteX1" fmla="*/ 0 w 4118502"/>
                <a:gd name="connsiteY1" fmla="*/ 0 h 5136204"/>
                <a:gd name="connsiteX2" fmla="*/ 0 w 4118502"/>
                <a:gd name="connsiteY2" fmla="*/ 5136204 h 5136204"/>
                <a:gd name="connsiteX3" fmla="*/ 4118502 w 4118502"/>
                <a:gd name="connsiteY3" fmla="*/ 5136204 h 5136204"/>
                <a:gd name="connsiteX4" fmla="*/ 1453123 w 411850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8502" h="5136204">
                  <a:moveTo>
                    <a:pt x="145312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118502" y="5136204"/>
                  </a:lnTo>
                  <a:cubicBezTo>
                    <a:pt x="4104845" y="3195625"/>
                    <a:pt x="3250170" y="1269010"/>
                    <a:pt x="1453123" y="0"/>
                  </a:cubicBezTo>
                  <a:close/>
                </a:path>
              </a:pathLst>
            </a:custGeom>
            <a:solidFill>
              <a:srgbClr val="F2F2F2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4725145"/>
            <a:ext cx="8708132" cy="1008112"/>
          </a:xfr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4221088"/>
            <a:ext cx="8706998" cy="420067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CB106-39CA-4326-82E9-256B14373EEB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769424" y="6381328"/>
            <a:ext cx="1013199" cy="452609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591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54" r="-12754"/>
          <a:stretch/>
        </p:blipFill>
        <p:spPr>
          <a:xfrm flipH="1">
            <a:off x="1971493" y="367425"/>
            <a:ext cx="7380068" cy="4151288"/>
          </a:xfrm>
          <a:prstGeom prst="round2DiagRect">
            <a:avLst>
              <a:gd name="adj1" fmla="val 43420"/>
              <a:gd name="adj2" fmla="val 0"/>
            </a:avLst>
          </a:prstGeom>
        </p:spPr>
      </p:pic>
      <p:grpSp>
        <p:nvGrpSpPr>
          <p:cNvPr id="8" name="Группа 7"/>
          <p:cNvGrpSpPr/>
          <p:nvPr userDrawn="1"/>
        </p:nvGrpSpPr>
        <p:grpSpPr>
          <a:xfrm>
            <a:off x="763445" y="0"/>
            <a:ext cx="7789955" cy="6858000"/>
            <a:chOff x="467544" y="0"/>
            <a:chExt cx="5842466" cy="5143500"/>
          </a:xfrm>
        </p:grpSpPr>
        <p:sp>
          <p:nvSpPr>
            <p:cNvPr id="9" name="Полилиния 8"/>
            <p:cNvSpPr/>
            <p:nvPr/>
          </p:nvSpPr>
          <p:spPr>
            <a:xfrm>
              <a:off x="467544" y="0"/>
              <a:ext cx="584246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8470" h="5136204">
                  <a:moveTo>
                    <a:pt x="318309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848470" y="5136204"/>
                  </a:lnTo>
                  <a:cubicBezTo>
                    <a:pt x="5834813" y="3195625"/>
                    <a:pt x="4980138" y="1269010"/>
                    <a:pt x="3183091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67544" y="0"/>
              <a:ext cx="555443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0142" h="5136204">
                  <a:moveTo>
                    <a:pt x="289476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560142" y="5136204"/>
                  </a:lnTo>
                  <a:cubicBezTo>
                    <a:pt x="5546485" y="3195625"/>
                    <a:pt x="4691810" y="1269010"/>
                    <a:pt x="2894763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67544" y="0"/>
              <a:ext cx="5266402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1814" h="5136204">
                  <a:moveTo>
                    <a:pt x="2606435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271814" y="5136204"/>
                  </a:lnTo>
                  <a:cubicBezTo>
                    <a:pt x="5258157" y="3195625"/>
                    <a:pt x="4403482" y="1269010"/>
                    <a:pt x="2606435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67544" y="0"/>
              <a:ext cx="4978370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3486" h="5136204">
                  <a:moveTo>
                    <a:pt x="2318107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983486" y="5136204"/>
                  </a:lnTo>
                  <a:cubicBezTo>
                    <a:pt x="4969829" y="3195625"/>
                    <a:pt x="4115154" y="1269010"/>
                    <a:pt x="2318107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67544" y="0"/>
              <a:ext cx="4690338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5158" h="5136204">
                  <a:moveTo>
                    <a:pt x="2029779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695158" y="5136204"/>
                  </a:lnTo>
                  <a:cubicBezTo>
                    <a:pt x="4681501" y="3195625"/>
                    <a:pt x="3826826" y="1269010"/>
                    <a:pt x="2029779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67544" y="0"/>
              <a:ext cx="440230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6830" h="5136204">
                  <a:moveTo>
                    <a:pt x="174145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406830" y="5136204"/>
                  </a:lnTo>
                  <a:cubicBezTo>
                    <a:pt x="4393173" y="3195625"/>
                    <a:pt x="3538498" y="1269010"/>
                    <a:pt x="1741451" y="0"/>
                  </a:cubicBezTo>
                  <a:close/>
                </a:path>
              </a:pathLst>
            </a:custGeom>
            <a:solidFill>
              <a:srgbClr val="F2F2F2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67544" y="0"/>
              <a:ext cx="411427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741451 w 4406830"/>
                <a:gd name="connsiteY0" fmla="*/ 0 h 5136204"/>
                <a:gd name="connsiteX1" fmla="*/ 288328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453123 w 4118502"/>
                <a:gd name="connsiteY0" fmla="*/ 0 h 5136204"/>
                <a:gd name="connsiteX1" fmla="*/ 0 w 4118502"/>
                <a:gd name="connsiteY1" fmla="*/ 0 h 5136204"/>
                <a:gd name="connsiteX2" fmla="*/ 0 w 4118502"/>
                <a:gd name="connsiteY2" fmla="*/ 5136204 h 5136204"/>
                <a:gd name="connsiteX3" fmla="*/ 4118502 w 4118502"/>
                <a:gd name="connsiteY3" fmla="*/ 5136204 h 5136204"/>
                <a:gd name="connsiteX4" fmla="*/ 1453123 w 411850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8502" h="5136204">
                  <a:moveTo>
                    <a:pt x="145312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118502" y="5136204"/>
                  </a:lnTo>
                  <a:cubicBezTo>
                    <a:pt x="4104845" y="3195625"/>
                    <a:pt x="3250170" y="1269010"/>
                    <a:pt x="1453123" y="0"/>
                  </a:cubicBezTo>
                  <a:close/>
                </a:path>
              </a:pathLst>
            </a:custGeom>
            <a:solidFill>
              <a:srgbClr val="F2F2F2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4725145"/>
            <a:ext cx="8708132" cy="1008112"/>
          </a:xfr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4221088"/>
            <a:ext cx="8706998" cy="420067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CB106-39CA-4326-82E9-256B14373EEB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769424" y="6381328"/>
            <a:ext cx="1013199" cy="452609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135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288113" y="339500"/>
            <a:ext cx="6063448" cy="4547586"/>
          </a:xfrm>
          <a:prstGeom prst="round2DiagRect">
            <a:avLst>
              <a:gd name="adj1" fmla="val 42225"/>
              <a:gd name="adj2" fmla="val 0"/>
            </a:avLst>
          </a:prstGeom>
        </p:spPr>
      </p:pic>
      <p:grpSp>
        <p:nvGrpSpPr>
          <p:cNvPr id="8" name="Группа 7"/>
          <p:cNvGrpSpPr/>
          <p:nvPr userDrawn="1"/>
        </p:nvGrpSpPr>
        <p:grpSpPr>
          <a:xfrm>
            <a:off x="763445" y="0"/>
            <a:ext cx="7789955" cy="6858000"/>
            <a:chOff x="467544" y="0"/>
            <a:chExt cx="5842466" cy="5143500"/>
          </a:xfrm>
        </p:grpSpPr>
        <p:sp>
          <p:nvSpPr>
            <p:cNvPr id="9" name="Полилиния 8"/>
            <p:cNvSpPr/>
            <p:nvPr/>
          </p:nvSpPr>
          <p:spPr>
            <a:xfrm>
              <a:off x="467544" y="0"/>
              <a:ext cx="584246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8470" h="5136204">
                  <a:moveTo>
                    <a:pt x="318309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848470" y="5136204"/>
                  </a:lnTo>
                  <a:cubicBezTo>
                    <a:pt x="5834813" y="3195625"/>
                    <a:pt x="4980138" y="1269010"/>
                    <a:pt x="3183091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67544" y="0"/>
              <a:ext cx="555443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0142" h="5136204">
                  <a:moveTo>
                    <a:pt x="289476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560142" y="5136204"/>
                  </a:lnTo>
                  <a:cubicBezTo>
                    <a:pt x="5546485" y="3195625"/>
                    <a:pt x="4691810" y="1269010"/>
                    <a:pt x="2894763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67544" y="0"/>
              <a:ext cx="5266402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1814" h="5136204">
                  <a:moveTo>
                    <a:pt x="2606435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271814" y="5136204"/>
                  </a:lnTo>
                  <a:cubicBezTo>
                    <a:pt x="5258157" y="3195625"/>
                    <a:pt x="4403482" y="1269010"/>
                    <a:pt x="2606435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67544" y="0"/>
              <a:ext cx="4978370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3486" h="5136204">
                  <a:moveTo>
                    <a:pt x="2318107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983486" y="5136204"/>
                  </a:lnTo>
                  <a:cubicBezTo>
                    <a:pt x="4969829" y="3195625"/>
                    <a:pt x="4115154" y="1269010"/>
                    <a:pt x="2318107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67544" y="0"/>
              <a:ext cx="4690338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5158" h="5136204">
                  <a:moveTo>
                    <a:pt x="2029779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695158" y="5136204"/>
                  </a:lnTo>
                  <a:cubicBezTo>
                    <a:pt x="4681501" y="3195625"/>
                    <a:pt x="3826826" y="1269010"/>
                    <a:pt x="2029779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67544" y="0"/>
              <a:ext cx="440230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6830" h="5136204">
                  <a:moveTo>
                    <a:pt x="174145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406830" y="5136204"/>
                  </a:lnTo>
                  <a:cubicBezTo>
                    <a:pt x="4393173" y="3195625"/>
                    <a:pt x="3538498" y="1269010"/>
                    <a:pt x="1741451" y="0"/>
                  </a:cubicBezTo>
                  <a:close/>
                </a:path>
              </a:pathLst>
            </a:custGeom>
            <a:solidFill>
              <a:srgbClr val="F2F2F2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67544" y="0"/>
              <a:ext cx="411427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741451 w 4406830"/>
                <a:gd name="connsiteY0" fmla="*/ 0 h 5136204"/>
                <a:gd name="connsiteX1" fmla="*/ 288328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453123 w 4118502"/>
                <a:gd name="connsiteY0" fmla="*/ 0 h 5136204"/>
                <a:gd name="connsiteX1" fmla="*/ 0 w 4118502"/>
                <a:gd name="connsiteY1" fmla="*/ 0 h 5136204"/>
                <a:gd name="connsiteX2" fmla="*/ 0 w 4118502"/>
                <a:gd name="connsiteY2" fmla="*/ 5136204 h 5136204"/>
                <a:gd name="connsiteX3" fmla="*/ 4118502 w 4118502"/>
                <a:gd name="connsiteY3" fmla="*/ 5136204 h 5136204"/>
                <a:gd name="connsiteX4" fmla="*/ 1453123 w 411850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8502" h="5136204">
                  <a:moveTo>
                    <a:pt x="145312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118502" y="5136204"/>
                  </a:lnTo>
                  <a:cubicBezTo>
                    <a:pt x="4104845" y="3195625"/>
                    <a:pt x="3250170" y="1269010"/>
                    <a:pt x="1453123" y="0"/>
                  </a:cubicBezTo>
                  <a:close/>
                </a:path>
              </a:pathLst>
            </a:custGeom>
            <a:solidFill>
              <a:srgbClr val="F2F2F2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4725145"/>
            <a:ext cx="8708132" cy="1008112"/>
          </a:xfr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4221088"/>
            <a:ext cx="8706998" cy="420067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CB106-39CA-4326-82E9-256B14373EEB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769424" y="6381328"/>
            <a:ext cx="1013199" cy="452609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7826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976"/>
          <a:stretch/>
        </p:blipFill>
        <p:spPr>
          <a:xfrm>
            <a:off x="3861842" y="436584"/>
            <a:ext cx="5542690" cy="4197858"/>
          </a:xfrm>
          <a:prstGeom prst="round2DiagRect">
            <a:avLst>
              <a:gd name="adj1" fmla="val 0"/>
              <a:gd name="adj2" fmla="val 38546"/>
            </a:avLst>
          </a:prstGeom>
        </p:spPr>
      </p:pic>
      <p:grpSp>
        <p:nvGrpSpPr>
          <p:cNvPr id="8" name="Группа 7"/>
          <p:cNvGrpSpPr/>
          <p:nvPr userDrawn="1"/>
        </p:nvGrpSpPr>
        <p:grpSpPr>
          <a:xfrm>
            <a:off x="763445" y="0"/>
            <a:ext cx="7789955" cy="6858000"/>
            <a:chOff x="467544" y="0"/>
            <a:chExt cx="5842466" cy="5143500"/>
          </a:xfrm>
        </p:grpSpPr>
        <p:sp>
          <p:nvSpPr>
            <p:cNvPr id="9" name="Полилиния 8"/>
            <p:cNvSpPr/>
            <p:nvPr/>
          </p:nvSpPr>
          <p:spPr>
            <a:xfrm>
              <a:off x="467544" y="0"/>
              <a:ext cx="584246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8470" h="5136204">
                  <a:moveTo>
                    <a:pt x="318309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848470" y="5136204"/>
                  </a:lnTo>
                  <a:cubicBezTo>
                    <a:pt x="5834813" y="3195625"/>
                    <a:pt x="4980138" y="1269010"/>
                    <a:pt x="3183091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67544" y="0"/>
              <a:ext cx="555443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0142" h="5136204">
                  <a:moveTo>
                    <a:pt x="289476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560142" y="5136204"/>
                  </a:lnTo>
                  <a:cubicBezTo>
                    <a:pt x="5546485" y="3195625"/>
                    <a:pt x="4691810" y="1269010"/>
                    <a:pt x="2894763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67544" y="0"/>
              <a:ext cx="5266402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1814" h="5136204">
                  <a:moveTo>
                    <a:pt x="2606435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5271814" y="5136204"/>
                  </a:lnTo>
                  <a:cubicBezTo>
                    <a:pt x="5258157" y="3195625"/>
                    <a:pt x="4403482" y="1269010"/>
                    <a:pt x="2606435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67544" y="0"/>
              <a:ext cx="4978370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3486" h="5136204">
                  <a:moveTo>
                    <a:pt x="2318107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983486" y="5136204"/>
                  </a:lnTo>
                  <a:cubicBezTo>
                    <a:pt x="4969829" y="3195625"/>
                    <a:pt x="4115154" y="1269010"/>
                    <a:pt x="2318107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67544" y="0"/>
              <a:ext cx="4690338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5158" h="5136204">
                  <a:moveTo>
                    <a:pt x="2029779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695158" y="5136204"/>
                  </a:lnTo>
                  <a:cubicBezTo>
                    <a:pt x="4681501" y="3195625"/>
                    <a:pt x="3826826" y="1269010"/>
                    <a:pt x="2029779" y="0"/>
                  </a:cubicBez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67544" y="0"/>
              <a:ext cx="4402306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6830" h="5136204">
                  <a:moveTo>
                    <a:pt x="1741451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406830" y="5136204"/>
                  </a:lnTo>
                  <a:cubicBezTo>
                    <a:pt x="4393173" y="3195625"/>
                    <a:pt x="3538498" y="1269010"/>
                    <a:pt x="1741451" y="0"/>
                  </a:cubicBezTo>
                  <a:close/>
                </a:path>
              </a:pathLst>
            </a:custGeom>
            <a:solidFill>
              <a:srgbClr val="F2F2F2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67544" y="0"/>
              <a:ext cx="4114274" cy="5143500"/>
            </a:xfrm>
            <a:custGeom>
              <a:avLst/>
              <a:gdLst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29943"/>
                <a:gd name="connsiteY0" fmla="*/ 0 h 5136204"/>
                <a:gd name="connsiteX1" fmla="*/ 0 w 6329943"/>
                <a:gd name="connsiteY1" fmla="*/ 0 h 5136204"/>
                <a:gd name="connsiteX2" fmla="*/ 0 w 6329943"/>
                <a:gd name="connsiteY2" fmla="*/ 5136204 h 5136204"/>
                <a:gd name="connsiteX3" fmla="*/ 6316494 w 6329943"/>
                <a:gd name="connsiteY3" fmla="*/ 5136204 h 5136204"/>
                <a:gd name="connsiteX4" fmla="*/ 3651115 w 6329943"/>
                <a:gd name="connsiteY4" fmla="*/ 0 h 5136204"/>
                <a:gd name="connsiteX0" fmla="*/ 3651115 w 6411096"/>
                <a:gd name="connsiteY0" fmla="*/ 0 h 5136204"/>
                <a:gd name="connsiteX1" fmla="*/ 0 w 6411096"/>
                <a:gd name="connsiteY1" fmla="*/ 0 h 5136204"/>
                <a:gd name="connsiteX2" fmla="*/ 0 w 6411096"/>
                <a:gd name="connsiteY2" fmla="*/ 5136204 h 5136204"/>
                <a:gd name="connsiteX3" fmla="*/ 6316494 w 6411096"/>
                <a:gd name="connsiteY3" fmla="*/ 5136204 h 5136204"/>
                <a:gd name="connsiteX4" fmla="*/ 3651115 w 6411096"/>
                <a:gd name="connsiteY4" fmla="*/ 0 h 5136204"/>
                <a:gd name="connsiteX0" fmla="*/ 3651115 w 6316494"/>
                <a:gd name="connsiteY0" fmla="*/ 0 h 5136204"/>
                <a:gd name="connsiteX1" fmla="*/ 0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651115 w 6316494"/>
                <a:gd name="connsiteY0" fmla="*/ 0 h 5136204"/>
                <a:gd name="connsiteX1" fmla="*/ 468024 w 6316494"/>
                <a:gd name="connsiteY1" fmla="*/ 0 h 5136204"/>
                <a:gd name="connsiteX2" fmla="*/ 0 w 6316494"/>
                <a:gd name="connsiteY2" fmla="*/ 5136204 h 5136204"/>
                <a:gd name="connsiteX3" fmla="*/ 6316494 w 6316494"/>
                <a:gd name="connsiteY3" fmla="*/ 5136204 h 5136204"/>
                <a:gd name="connsiteX4" fmla="*/ 3651115 w 6316494"/>
                <a:gd name="connsiteY4" fmla="*/ 0 h 5136204"/>
                <a:gd name="connsiteX0" fmla="*/ 3183091 w 5848470"/>
                <a:gd name="connsiteY0" fmla="*/ 0 h 5136204"/>
                <a:gd name="connsiteX1" fmla="*/ 0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3183091 w 5848470"/>
                <a:gd name="connsiteY0" fmla="*/ 0 h 5136204"/>
                <a:gd name="connsiteX1" fmla="*/ 288328 w 5848470"/>
                <a:gd name="connsiteY1" fmla="*/ 0 h 5136204"/>
                <a:gd name="connsiteX2" fmla="*/ 0 w 5848470"/>
                <a:gd name="connsiteY2" fmla="*/ 5136204 h 5136204"/>
                <a:gd name="connsiteX3" fmla="*/ 5848470 w 5848470"/>
                <a:gd name="connsiteY3" fmla="*/ 5136204 h 5136204"/>
                <a:gd name="connsiteX4" fmla="*/ 3183091 w 5848470"/>
                <a:gd name="connsiteY4" fmla="*/ 0 h 5136204"/>
                <a:gd name="connsiteX0" fmla="*/ 2894763 w 5560142"/>
                <a:gd name="connsiteY0" fmla="*/ 0 h 5136204"/>
                <a:gd name="connsiteX1" fmla="*/ 0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894763 w 5560142"/>
                <a:gd name="connsiteY0" fmla="*/ 0 h 5136204"/>
                <a:gd name="connsiteX1" fmla="*/ 288328 w 5560142"/>
                <a:gd name="connsiteY1" fmla="*/ 0 h 5136204"/>
                <a:gd name="connsiteX2" fmla="*/ 0 w 5560142"/>
                <a:gd name="connsiteY2" fmla="*/ 5136204 h 5136204"/>
                <a:gd name="connsiteX3" fmla="*/ 5560142 w 5560142"/>
                <a:gd name="connsiteY3" fmla="*/ 5136204 h 5136204"/>
                <a:gd name="connsiteX4" fmla="*/ 2894763 w 5560142"/>
                <a:gd name="connsiteY4" fmla="*/ 0 h 5136204"/>
                <a:gd name="connsiteX0" fmla="*/ 2606435 w 5271814"/>
                <a:gd name="connsiteY0" fmla="*/ 0 h 5136204"/>
                <a:gd name="connsiteX1" fmla="*/ 0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606435 w 5271814"/>
                <a:gd name="connsiteY0" fmla="*/ 0 h 5136204"/>
                <a:gd name="connsiteX1" fmla="*/ 288328 w 5271814"/>
                <a:gd name="connsiteY1" fmla="*/ 0 h 5136204"/>
                <a:gd name="connsiteX2" fmla="*/ 0 w 5271814"/>
                <a:gd name="connsiteY2" fmla="*/ 5136204 h 5136204"/>
                <a:gd name="connsiteX3" fmla="*/ 5271814 w 5271814"/>
                <a:gd name="connsiteY3" fmla="*/ 5136204 h 5136204"/>
                <a:gd name="connsiteX4" fmla="*/ 2606435 w 5271814"/>
                <a:gd name="connsiteY4" fmla="*/ 0 h 5136204"/>
                <a:gd name="connsiteX0" fmla="*/ 2318107 w 4983486"/>
                <a:gd name="connsiteY0" fmla="*/ 0 h 5136204"/>
                <a:gd name="connsiteX1" fmla="*/ 0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318107 w 4983486"/>
                <a:gd name="connsiteY0" fmla="*/ 0 h 5136204"/>
                <a:gd name="connsiteX1" fmla="*/ 288328 w 4983486"/>
                <a:gd name="connsiteY1" fmla="*/ 0 h 5136204"/>
                <a:gd name="connsiteX2" fmla="*/ 0 w 4983486"/>
                <a:gd name="connsiteY2" fmla="*/ 5136204 h 5136204"/>
                <a:gd name="connsiteX3" fmla="*/ 4983486 w 4983486"/>
                <a:gd name="connsiteY3" fmla="*/ 5136204 h 5136204"/>
                <a:gd name="connsiteX4" fmla="*/ 2318107 w 4983486"/>
                <a:gd name="connsiteY4" fmla="*/ 0 h 5136204"/>
                <a:gd name="connsiteX0" fmla="*/ 2029779 w 4695158"/>
                <a:gd name="connsiteY0" fmla="*/ 0 h 5136204"/>
                <a:gd name="connsiteX1" fmla="*/ 0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2029779 w 4695158"/>
                <a:gd name="connsiteY0" fmla="*/ 0 h 5136204"/>
                <a:gd name="connsiteX1" fmla="*/ 288328 w 4695158"/>
                <a:gd name="connsiteY1" fmla="*/ 0 h 5136204"/>
                <a:gd name="connsiteX2" fmla="*/ 0 w 4695158"/>
                <a:gd name="connsiteY2" fmla="*/ 5136204 h 5136204"/>
                <a:gd name="connsiteX3" fmla="*/ 4695158 w 4695158"/>
                <a:gd name="connsiteY3" fmla="*/ 5136204 h 5136204"/>
                <a:gd name="connsiteX4" fmla="*/ 2029779 w 4695158"/>
                <a:gd name="connsiteY4" fmla="*/ 0 h 5136204"/>
                <a:gd name="connsiteX0" fmla="*/ 1741451 w 4406830"/>
                <a:gd name="connsiteY0" fmla="*/ 0 h 5136204"/>
                <a:gd name="connsiteX1" fmla="*/ 0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741451 w 4406830"/>
                <a:gd name="connsiteY0" fmla="*/ 0 h 5136204"/>
                <a:gd name="connsiteX1" fmla="*/ 288328 w 4406830"/>
                <a:gd name="connsiteY1" fmla="*/ 0 h 5136204"/>
                <a:gd name="connsiteX2" fmla="*/ 0 w 4406830"/>
                <a:gd name="connsiteY2" fmla="*/ 5136204 h 5136204"/>
                <a:gd name="connsiteX3" fmla="*/ 4406830 w 4406830"/>
                <a:gd name="connsiteY3" fmla="*/ 5136204 h 5136204"/>
                <a:gd name="connsiteX4" fmla="*/ 1741451 w 4406830"/>
                <a:gd name="connsiteY4" fmla="*/ 0 h 5136204"/>
                <a:gd name="connsiteX0" fmla="*/ 1453123 w 4118502"/>
                <a:gd name="connsiteY0" fmla="*/ 0 h 5136204"/>
                <a:gd name="connsiteX1" fmla="*/ 0 w 4118502"/>
                <a:gd name="connsiteY1" fmla="*/ 0 h 5136204"/>
                <a:gd name="connsiteX2" fmla="*/ 0 w 4118502"/>
                <a:gd name="connsiteY2" fmla="*/ 5136204 h 5136204"/>
                <a:gd name="connsiteX3" fmla="*/ 4118502 w 4118502"/>
                <a:gd name="connsiteY3" fmla="*/ 5136204 h 5136204"/>
                <a:gd name="connsiteX4" fmla="*/ 1453123 w 4118502"/>
                <a:gd name="connsiteY4" fmla="*/ 0 h 5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8502" h="5136204">
                  <a:moveTo>
                    <a:pt x="1453123" y="0"/>
                  </a:moveTo>
                  <a:lnTo>
                    <a:pt x="0" y="0"/>
                  </a:lnTo>
                  <a:lnTo>
                    <a:pt x="0" y="5136204"/>
                  </a:lnTo>
                  <a:lnTo>
                    <a:pt x="4118502" y="5136204"/>
                  </a:lnTo>
                  <a:cubicBezTo>
                    <a:pt x="4104845" y="3195625"/>
                    <a:pt x="3250170" y="1269010"/>
                    <a:pt x="1453123" y="0"/>
                  </a:cubicBezTo>
                  <a:close/>
                </a:path>
              </a:pathLst>
            </a:custGeom>
            <a:solidFill>
              <a:srgbClr val="F2F2F2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4725145"/>
            <a:ext cx="8708132" cy="1008112"/>
          </a:xfr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4221088"/>
            <a:ext cx="8706998" cy="420067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CB106-39CA-4326-82E9-256B14373EEB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769424" y="6381328"/>
            <a:ext cx="1013199" cy="452609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244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3B992-A563-4BC7-943B-4A5E376BBC9B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C94D-6D38-4CE0-A585-702C7F301B40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84EEB-BDFB-4820-8F2C-8D6E2A586ABE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F810-BF65-4B38-95A5-0AAB03B37435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6AC13-5011-45A6-90C3-C457A002C704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EAD35-931B-42A6-8164-D9E375C90294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9B85-6FBE-4A09-8C5F-059E5FA90056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BEF7-FAE9-4189-878E-83DC77EF8401}" type="datetime1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7295804" y="2454347"/>
            <a:ext cx="4680519" cy="2931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15 лет на рынке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 flipH="1">
            <a:off x="0" y="0"/>
            <a:ext cx="9906000" cy="6868266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85000"/>
                </a:schemeClr>
              </a:gs>
              <a:gs pos="75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 userDrawn="1"/>
        </p:nvSpPr>
        <p:spPr>
          <a:xfrm>
            <a:off x="0" y="0"/>
            <a:ext cx="7401272" cy="6868266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983311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667804 w 5333183"/>
              <a:gd name="connsiteY0" fmla="*/ 0 h 5136204"/>
              <a:gd name="connsiteX1" fmla="*/ 0 w 5333183"/>
              <a:gd name="connsiteY1" fmla="*/ 0 h 5136204"/>
              <a:gd name="connsiteX2" fmla="*/ 0 w 5333183"/>
              <a:gd name="connsiteY2" fmla="*/ 5128527 h 5136204"/>
              <a:gd name="connsiteX3" fmla="*/ 5333183 w 5333183"/>
              <a:gd name="connsiteY3" fmla="*/ 5136204 h 5136204"/>
              <a:gd name="connsiteX4" fmla="*/ 2667804 w 5333183"/>
              <a:gd name="connsiteY4" fmla="*/ 0 h 513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3183" h="5136204">
                <a:moveTo>
                  <a:pt x="2667804" y="0"/>
                </a:moveTo>
                <a:lnTo>
                  <a:pt x="0" y="0"/>
                </a:lnTo>
                <a:lnTo>
                  <a:pt x="0" y="5128527"/>
                </a:lnTo>
                <a:lnTo>
                  <a:pt x="5333183" y="5136204"/>
                </a:lnTo>
                <a:cubicBezTo>
                  <a:pt x="5319526" y="3195625"/>
                  <a:pt x="4464851" y="1269010"/>
                  <a:pt x="266780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274638"/>
            <a:ext cx="8634164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76536" y="1052737"/>
            <a:ext cx="8634164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4528" y="6525344"/>
            <a:ext cx="1008112" cy="1961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F0AA4E5-2925-4962-A6E6-62921AA282F5}" type="datetime1">
              <a:rPr lang="ru-RU" smtClean="0"/>
              <a:pPr/>
              <a:t>04.03.2015</a:t>
            </a:fld>
            <a:endParaRPr lang="ru-RU"/>
          </a:p>
        </p:txBody>
      </p:sp>
      <p:pic>
        <p:nvPicPr>
          <p:cNvPr id="9" name="Рисунок 8" descr="stripe.png"/>
          <p:cNvPicPr>
            <a:picLocks noChangeAspect="1"/>
          </p:cNvPicPr>
          <p:nvPr userDrawn="1"/>
        </p:nvPicPr>
        <p:blipFill>
          <a:blip r:embed="rId21" cstate="print">
            <a:lum bright="-10000" contrast="20000"/>
          </a:blip>
          <a:stretch>
            <a:fillRect/>
          </a:stretch>
        </p:blipFill>
        <p:spPr>
          <a:xfrm>
            <a:off x="-1" y="0"/>
            <a:ext cx="616521" cy="6858000"/>
          </a:xfrm>
          <a:prstGeom prst="rect">
            <a:avLst/>
          </a:prstGeom>
        </p:spPr>
      </p:pic>
      <p:pic>
        <p:nvPicPr>
          <p:cNvPr id="10" name="Рисунок 9" descr="KPI_LOGO.png"/>
          <p:cNvPicPr>
            <a:picLocks noChangeAspect="1"/>
          </p:cNvPicPr>
          <p:nvPr userDrawn="1"/>
        </p:nvPicPr>
        <p:blipFill>
          <a:blip r:embed="rId22" cstate="print">
            <a:lum contrast="20000"/>
          </a:blip>
          <a:stretch>
            <a:fillRect/>
          </a:stretch>
        </p:blipFill>
        <p:spPr>
          <a:xfrm>
            <a:off x="8913440" y="6525344"/>
            <a:ext cx="739041" cy="22583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0" y="6237312"/>
            <a:ext cx="632520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Century" pitchFamily="18" charset="0"/>
              </a:defRPr>
            </a:lvl1pPr>
          </a:lstStyle>
          <a:p>
            <a:fld id="{7338BF4B-BE60-4FED-9F13-2C9E038CF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62" r:id="rId5"/>
    <p:sldLayoutId id="2147483663" r:id="rId6"/>
    <p:sldLayoutId id="2147483651" r:id="rId7"/>
    <p:sldLayoutId id="2147483668" r:id="rId8"/>
    <p:sldLayoutId id="2147483669" r:id="rId9"/>
    <p:sldLayoutId id="2147483667" r:id="rId10"/>
    <p:sldLayoutId id="2147483666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p:hf hdr="0" dt="0"/>
  <p:txStyles>
    <p:titleStyle>
      <a:lvl1pPr algn="r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pi.ru/" TargetMode="External"/><Relationship Id="rId2" Type="http://schemas.openxmlformats.org/officeDocument/2006/relationships/hyperlink" Target="mailto:info@kpi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096332">
            <a:off x="7668890" y="4200673"/>
            <a:ext cx="1728684" cy="17286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Открытые </a:t>
            </a:r>
            <a:r>
              <a:rPr lang="en-US" smtClean="0"/>
              <a:t>Web-</a:t>
            </a:r>
            <a:r>
              <a:rPr lang="ru-RU" smtClean="0"/>
              <a:t>карты для</a:t>
            </a:r>
            <a:br>
              <a:rPr lang="ru-RU" smtClean="0"/>
            </a:br>
            <a:r>
              <a:rPr lang="ru-RU" smtClean="0"/>
              <a:t>муниципальных образований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42950" y="5157192"/>
            <a:ext cx="6154266" cy="1017335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FFFFCB"/>
                </a:solidFill>
              </a:rPr>
              <a:t>Лучшие практики создания интерактивных карт территорий для привлечения инвестиций и повышения открытости муниципальных органов власти</a:t>
            </a:r>
          </a:p>
          <a:p>
            <a:endParaRPr lang="ru-RU" sz="1400" dirty="0">
              <a:solidFill>
                <a:srgbClr val="FFFFCB"/>
              </a:solidFill>
            </a:endParaRPr>
          </a:p>
        </p:txBody>
      </p:sp>
      <p:sp>
        <p:nvSpPr>
          <p:cNvPr id="8" name="Подзаголовок 5"/>
          <p:cNvSpPr txBox="1">
            <a:spLocks/>
          </p:cNvSpPr>
          <p:nvPr/>
        </p:nvSpPr>
        <p:spPr>
          <a:xfrm>
            <a:off x="848544" y="6219310"/>
            <a:ext cx="2295255" cy="31503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en-US" sz="1100" dirty="0" smtClean="0">
                <a:solidFill>
                  <a:srgbClr val="C00000"/>
                </a:solidFill>
                <a:latin typeface="+mn-lt"/>
              </a:rPr>
              <a:t>©</a:t>
            </a:r>
            <a:r>
              <a:rPr lang="ru-RU" sz="1100" dirty="0" smtClean="0">
                <a:solidFill>
                  <a:srgbClr val="C00000"/>
                </a:solidFill>
                <a:latin typeface="+mn-lt"/>
              </a:rPr>
              <a:t> ООО «Ки Партнер ИТ»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2015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ОСНОВАНИЯ ДЛЯ ПРОВЕДЕНИЯ РАБОТ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8624" y="1052737"/>
            <a:ext cx="8076820" cy="54006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Федеральный закон от 07.06.2013 № 112-ФЗ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500" dirty="0" smtClean="0"/>
              <a:t>«О внесении изменений в Федеральный закон «Об информации, информационных технологиях и о защите информации» и Федеральный закон «Об обеспечении </a:t>
            </a:r>
            <a:r>
              <a:rPr lang="ru-RU" sz="1500" b="1" dirty="0" smtClean="0"/>
              <a:t>доступа к информации </a:t>
            </a:r>
            <a:r>
              <a:rPr lang="ru-RU" sz="1500" dirty="0" smtClean="0"/>
              <a:t>о деятельности государственных органов и </a:t>
            </a:r>
            <a:r>
              <a:rPr lang="ru-RU" sz="1500" b="1" dirty="0" smtClean="0"/>
              <a:t>органов местного самоуправления</a:t>
            </a:r>
            <a:r>
              <a:rPr lang="ru-RU" sz="1500" dirty="0" smtClean="0"/>
              <a:t>»</a:t>
            </a:r>
            <a:br>
              <a:rPr lang="ru-RU" sz="1500" dirty="0" smtClean="0"/>
            </a:br>
            <a:endParaRPr lang="ru-RU" sz="15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Распоряжение Правительства РФ от 10 июля 2013 г. № 1187-р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500" dirty="0" smtClean="0"/>
              <a:t>«О </a:t>
            </a:r>
            <a:r>
              <a:rPr lang="ru-RU" sz="1500" b="1" dirty="0" smtClean="0"/>
              <a:t>Перечнях информации </a:t>
            </a:r>
            <a:r>
              <a:rPr lang="ru-RU" sz="1500" dirty="0" smtClean="0"/>
              <a:t>о деятельности государственных органов, </a:t>
            </a:r>
            <a:r>
              <a:rPr lang="ru-RU" sz="1500" b="1" dirty="0" smtClean="0"/>
              <a:t>органов местного самоуправления</a:t>
            </a:r>
            <a:r>
              <a:rPr lang="ru-RU" sz="1500" dirty="0" smtClean="0"/>
              <a:t>, размещаемой в сети «Интернет» в форме открытых данных»</a:t>
            </a:r>
            <a:br>
              <a:rPr lang="ru-RU" sz="1500" dirty="0" smtClean="0"/>
            </a:br>
            <a:endParaRPr lang="ru-RU" sz="15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Постановление Правительства РФ от 10.07.2013 N 583</a:t>
            </a:r>
            <a:r>
              <a:rPr lang="ru-RU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500" dirty="0" smtClean="0"/>
              <a:t>«Об обеспечении доступа к общедоступной информации о деятельности государственных органов и органов местного самоуправления в информационно-телекоммуникационной сети «Интернет» в форме открытых данных»</a:t>
            </a:r>
            <a:br>
              <a:rPr lang="ru-RU" sz="1500" dirty="0" smtClean="0"/>
            </a:br>
            <a:endParaRPr lang="ru-RU" sz="15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Федеральный закон от 09.02.2009 № 8-ФЗ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500" dirty="0" smtClean="0"/>
              <a:t>«Об обеспечении доступа к информации о деятельности государственных органов и органов местного самоуправления»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35" y="1268760"/>
            <a:ext cx="681608" cy="6816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35" y="2636912"/>
            <a:ext cx="681608" cy="6816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35" y="4026948"/>
            <a:ext cx="681608" cy="6816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35" y="5373216"/>
            <a:ext cx="681608" cy="68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332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ДВЕ ЦЕЛИ – ОДИН ИНСТРУМЕНТ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96723495"/>
              </p:ext>
            </p:extLst>
          </p:nvPr>
        </p:nvGraphicFramePr>
        <p:xfrm>
          <a:off x="776288" y="2132854"/>
          <a:ext cx="8869362" cy="4320481"/>
        </p:xfrm>
        <a:graphic>
          <a:graphicData uri="http://schemas.openxmlformats.org/drawingml/2006/table">
            <a:tbl>
              <a:tblPr firstRow="1" lastRow="1" bandRow="1">
                <a:tableStyleId>{2D5ABB26-0587-4C30-8999-92F81FD0307C}</a:tableStyleId>
              </a:tblPr>
              <a:tblGrid>
                <a:gridCol w="6048920"/>
                <a:gridCol w="1410221"/>
                <a:gridCol w="1410221"/>
              </a:tblGrid>
              <a:tr h="60445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ЗАДАЧИ</a:t>
                      </a:r>
                      <a:endParaRPr lang="ru-RU" sz="1100" b="1" dirty="0"/>
                    </a:p>
                  </a:txBody>
                  <a:tcPr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ПРИВЛЕЧЕНИЕ</a:t>
                      </a:r>
                      <a:r>
                        <a:rPr lang="ru-RU" sz="1100" b="1" baseline="0" dirty="0" smtClean="0"/>
                        <a:t> </a:t>
                      </a:r>
                      <a:r>
                        <a:rPr lang="ru-RU" sz="1100" b="1" dirty="0" smtClean="0"/>
                        <a:t>ИНВЕСТИЦИЙ</a:t>
                      </a:r>
                      <a:endParaRPr lang="ru-RU" sz="1100" b="1" dirty="0"/>
                    </a:p>
                  </a:txBody>
                  <a:tcPr marL="36000" marR="3600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ПОВЫШЕНИЯ ИНФОРМАЦИОННОЙ ОТКРЫТОСТИ</a:t>
                      </a:r>
                      <a:endParaRPr lang="ru-RU" sz="1100" b="1" dirty="0"/>
                    </a:p>
                  </a:txBody>
                  <a:tcPr marL="36000" marR="3600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4079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/>
                        <a:t>Покажите преимущества муниципального образования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  <a:endParaRPr lang="ru-RU" sz="2000" b="0" dirty="0">
                        <a:solidFill>
                          <a:srgbClr val="F44E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6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Визуализируйте деятельность по созданию инфраструктуры и развитию муниципалитета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07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Покажите индустриальные и промышленные парки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rgbClr val="F44E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6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Покажите  свободные земельные участки и недвижимое имущество для аренды и выкупа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rgbClr val="F44E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07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Продемонстрируйте эффект от привлечения инвесторов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07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Раскройте информацию о градостроительном планировании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6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Обеспечьте интерактивность проведения публичных слушаний, 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приема и обработки обращений граждан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rgbClr val="F44E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F44E00"/>
                          </a:solidFill>
                        </a:rPr>
                        <a:t>●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97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44E00"/>
                          </a:solidFill>
                        </a:rPr>
                        <a:t>ОТКРЫТЫЕ WEB-КАРТЫ ДЛЯ МУНИЦИПАЛЬНЫХ ОБРАЗОВАНИЙ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9479" y="2762201"/>
            <a:ext cx="337330" cy="33733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9479" y="3261514"/>
            <a:ext cx="337330" cy="3373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9479" y="4724948"/>
            <a:ext cx="337330" cy="33733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9479" y="5163876"/>
            <a:ext cx="337330" cy="33733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9479" y="5645936"/>
            <a:ext cx="337330" cy="337330"/>
          </a:xfrm>
          <a:prstGeom prst="rect">
            <a:avLst/>
          </a:prstGeom>
        </p:spPr>
      </p:pic>
      <p:sp>
        <p:nvSpPr>
          <p:cNvPr id="28" name="Объект 6"/>
          <p:cNvSpPr txBox="1">
            <a:spLocks/>
          </p:cNvSpPr>
          <p:nvPr/>
        </p:nvSpPr>
        <p:spPr>
          <a:xfrm>
            <a:off x="776535" y="1138485"/>
            <a:ext cx="8868909" cy="720079"/>
          </a:xfrm>
          <a:prstGeom prst="rect">
            <a:avLst/>
          </a:prstGeom>
          <a:solidFill>
            <a:srgbClr val="F44E00"/>
          </a:solidFill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buFont typeface="+mj-lt"/>
              <a:buAutoNum type="arabicPeriod"/>
            </a:pP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Создание инструмента привлечения инвестиций на территорию муниципального образования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Создание инструмента  повышения информационной открытости органов местного самоуправления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6121" y="2762201"/>
            <a:ext cx="337330" cy="33733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6121" y="3235635"/>
            <a:ext cx="337330" cy="33733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6121" y="4724949"/>
            <a:ext cx="337330" cy="33733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6121" y="5163876"/>
            <a:ext cx="337330" cy="33733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6121" y="3752201"/>
            <a:ext cx="337330" cy="33733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6121" y="4260141"/>
            <a:ext cx="337330" cy="33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9330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7" y="1085153"/>
            <a:ext cx="8233884" cy="44534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ПОКАЗАТЬ ПРЕИМУЩЕСТВА МУНИЦИПАЛЬНОГО ОБРАЗОВАНИЯ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046" y="5538567"/>
            <a:ext cx="8233886" cy="792089"/>
          </a:xfrm>
          <a:solidFill>
            <a:schemeClr val="tx1">
              <a:alpha val="67000"/>
            </a:schemeClr>
          </a:solidFill>
        </p:spPr>
        <p:txBody>
          <a:bodyPr lIns="324000" anchor="ctr">
            <a:normAutofit/>
          </a:bodyPr>
          <a:lstStyle/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Продемонстрируйте местоположение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и транспортную доступность</a:t>
            </a:r>
          </a:p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Продемонстрируйте потенциальный рынок сбыта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8265368" y="3429000"/>
            <a:ext cx="144016" cy="683069"/>
            <a:chOff x="8265368" y="3429000"/>
            <a:chExt cx="385013" cy="1826119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265368" y="3429000"/>
              <a:ext cx="385013" cy="38501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265368" y="3909369"/>
              <a:ext cx="385013" cy="385013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265368" y="4389738"/>
              <a:ext cx="385013" cy="385013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265368" y="4870106"/>
              <a:ext cx="385013" cy="385013"/>
            </a:xfrm>
            <a:prstGeom prst="rect">
              <a:avLst/>
            </a:prstGeom>
          </p:spPr>
        </p:pic>
      </p:grp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5" r="78763" b="90458"/>
          <a:stretch/>
        </p:blipFill>
        <p:spPr bwMode="auto">
          <a:xfrm>
            <a:off x="1094047" y="1085153"/>
            <a:ext cx="1338673" cy="31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8303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6" y="1085153"/>
            <a:ext cx="8233886" cy="4453413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 rot="2700000">
            <a:off x="2935974" y="1555991"/>
            <a:ext cx="3745218" cy="3745218"/>
            <a:chOff x="2735825" y="625578"/>
            <a:chExt cx="5684542" cy="5684542"/>
          </a:xfrm>
        </p:grpSpPr>
        <p:grpSp>
          <p:nvGrpSpPr>
            <p:cNvPr id="16" name="Группа 15"/>
            <p:cNvGrpSpPr/>
            <p:nvPr/>
          </p:nvGrpSpPr>
          <p:grpSpPr>
            <a:xfrm rot="4500000">
              <a:off x="2735825" y="625578"/>
              <a:ext cx="5684542" cy="5684542"/>
              <a:chOff x="3619500" y="1609725"/>
              <a:chExt cx="4305300" cy="4305300"/>
            </a:xfrm>
          </p:grpSpPr>
          <p:sp>
            <p:nvSpPr>
              <p:cNvPr id="18" name="Овал 17"/>
              <p:cNvSpPr/>
              <p:nvPr/>
            </p:nvSpPr>
            <p:spPr>
              <a:xfrm>
                <a:off x="3619500" y="1609725"/>
                <a:ext cx="4305300" cy="4305300"/>
              </a:xfrm>
              <a:prstGeom prst="ellipse">
                <a:avLst/>
              </a:prstGeom>
              <a:solidFill>
                <a:srgbClr val="A5C6D7">
                  <a:alpha val="40000"/>
                </a:srgbClr>
              </a:solidFill>
              <a:ln w="6350" cmpd="sng">
                <a:solidFill>
                  <a:srgbClr val="A5C6D7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9" name="Прямая соединительная линия 18"/>
              <p:cNvCxnSpPr>
                <a:stCxn id="18" idx="0"/>
              </p:cNvCxnSpPr>
              <p:nvPr/>
            </p:nvCxnSpPr>
            <p:spPr>
              <a:xfrm>
                <a:off x="5772150" y="1609725"/>
                <a:ext cx="0" cy="215265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  <a:prstDash val="dash"/>
                <a:headEnd type="stealth" w="med" len="lg"/>
                <a:tailEnd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Прямоугольник 16"/>
            <p:cNvSpPr/>
            <p:nvPr/>
          </p:nvSpPr>
          <p:spPr>
            <a:xfrm rot="20700000">
              <a:off x="5685517" y="2851150"/>
              <a:ext cx="2552701" cy="1714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ru-RU" sz="600" b="1" dirty="0" smtClean="0">
                  <a:solidFill>
                    <a:schemeClr val="accent1">
                      <a:lumMod val="75000"/>
                    </a:schemeClr>
                  </a:solidFill>
                </a:rPr>
                <a:t>18,34 км</a:t>
              </a:r>
              <a:endParaRPr lang="ru-RU" sz="6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ПОКАЗАТЬ ПРЕИМУЩЕСТВА МУНИЦИПАЛЬНОГО ОБРАЗОВАНИЯ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046" y="5538567"/>
            <a:ext cx="8233886" cy="792089"/>
          </a:xfrm>
          <a:solidFill>
            <a:schemeClr val="tx1">
              <a:alpha val="67000"/>
            </a:schemeClr>
          </a:solidFill>
        </p:spPr>
        <p:txBody>
          <a:bodyPr lIns="324000" anchor="ctr">
            <a:normAutofit/>
          </a:bodyPr>
          <a:lstStyle/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bg1"/>
                </a:solidFill>
              </a:rPr>
              <a:t>Продемонстрируйте транспортную доступность логистических пунктов</a:t>
            </a:r>
          </a:p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bg1"/>
                </a:solidFill>
              </a:rPr>
              <a:t>Продемонстрируйте потенциальный рынок сбыта</a:t>
            </a:r>
            <a:endParaRPr lang="ru-RU" sz="1800" dirty="0">
              <a:solidFill>
                <a:schemeClr val="bg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 rot="20700000">
            <a:off x="3584848" y="2204864"/>
            <a:ext cx="2447472" cy="2447472"/>
            <a:chOff x="2735825" y="625578"/>
            <a:chExt cx="5684542" cy="5684542"/>
          </a:xfrm>
        </p:grpSpPr>
        <p:grpSp>
          <p:nvGrpSpPr>
            <p:cNvPr id="7" name="Группа 6"/>
            <p:cNvGrpSpPr/>
            <p:nvPr/>
          </p:nvGrpSpPr>
          <p:grpSpPr>
            <a:xfrm rot="4500000">
              <a:off x="2735825" y="625578"/>
              <a:ext cx="5684542" cy="5684542"/>
              <a:chOff x="3619500" y="1609725"/>
              <a:chExt cx="4305300" cy="4305300"/>
            </a:xfrm>
          </p:grpSpPr>
          <p:sp>
            <p:nvSpPr>
              <p:cNvPr id="9" name="Овал 8"/>
              <p:cNvSpPr/>
              <p:nvPr/>
            </p:nvSpPr>
            <p:spPr>
              <a:xfrm>
                <a:off x="3619500" y="1609725"/>
                <a:ext cx="4305300" cy="4305300"/>
              </a:xfrm>
              <a:prstGeom prst="ellipse">
                <a:avLst/>
              </a:prstGeom>
              <a:solidFill>
                <a:srgbClr val="A5C6D7">
                  <a:alpha val="40000"/>
                </a:srgbClr>
              </a:solidFill>
              <a:ln w="9525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0" name="Прямая соединительная линия 9"/>
              <p:cNvCxnSpPr>
                <a:stCxn id="9" idx="0"/>
              </p:cNvCxnSpPr>
              <p:nvPr/>
            </p:nvCxnSpPr>
            <p:spPr>
              <a:xfrm>
                <a:off x="5772150" y="1609725"/>
                <a:ext cx="0" cy="215265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  <a:prstDash val="dash"/>
                <a:headEnd type="stealth" w="med" len="lg"/>
                <a:tailEnd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Прямоугольник 7"/>
            <p:cNvSpPr/>
            <p:nvPr/>
          </p:nvSpPr>
          <p:spPr>
            <a:xfrm rot="20700000">
              <a:off x="5685517" y="2851150"/>
              <a:ext cx="2552701" cy="1714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ru-RU" sz="600" b="1" dirty="0" smtClean="0">
                  <a:solidFill>
                    <a:schemeClr val="accent1">
                      <a:lumMod val="75000"/>
                    </a:schemeClr>
                  </a:solidFill>
                </a:rPr>
                <a:t>1</a:t>
              </a:r>
              <a:r>
                <a:rPr lang="en-US" sz="600" b="1" dirty="0" smtClean="0">
                  <a:solidFill>
                    <a:schemeClr val="accent1">
                      <a:lumMod val="75000"/>
                    </a:schemeClr>
                  </a:solidFill>
                </a:rPr>
                <a:t>2</a:t>
              </a:r>
              <a:r>
                <a:rPr lang="ru-RU" sz="600" b="1" dirty="0" smtClean="0">
                  <a:solidFill>
                    <a:schemeClr val="accent1">
                      <a:lumMod val="75000"/>
                    </a:schemeClr>
                  </a:solidFill>
                </a:rPr>
                <a:t> км</a:t>
              </a:r>
              <a:endParaRPr lang="ru-RU" sz="6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5" r="78763" b="90458"/>
          <a:stretch/>
        </p:blipFill>
        <p:spPr bwMode="auto">
          <a:xfrm>
            <a:off x="1094047" y="1085153"/>
            <a:ext cx="1338673" cy="31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913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799"/>
          <a:stretch/>
        </p:blipFill>
        <p:spPr bwMode="auto">
          <a:xfrm>
            <a:off x="1094045" y="1085152"/>
            <a:ext cx="8233885" cy="445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ПОКАЗАТЬ ПРЕИМУЩЕСТВА МУНИЦИПАЛЬНОГО ОБРАЗОВАНИЯ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Покажите  динамику социально-экономического развития</a:t>
            </a:r>
          </a:p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С помощью тематических карт и диаграмм раскройте информацию о муниципальном образовании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1568872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ВИЗУАЛИЗИРОВАТЬ ДЕЯТЕЛЬНОСТЬ </a:t>
            </a:r>
            <a:br>
              <a:rPr lang="ru-RU" dirty="0" smtClean="0"/>
            </a:br>
            <a:r>
              <a:rPr lang="ru-RU" dirty="0" smtClean="0"/>
              <a:t>ПО СОЗДАНИЮ ИНФРАСТРУКТУРЫ И РАЗВИТИЮ МУНИЦИПАЛИТЕТА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7" y="1085153"/>
            <a:ext cx="8233884" cy="4453412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Покажите места расположения транспортной, инженерной и бизнес инфраструктуры в муниципальном образовании и </a:t>
            </a:r>
            <a:r>
              <a:rPr lang="ru-RU" dirty="0" smtClean="0">
                <a:solidFill>
                  <a:schemeClr val="bg1"/>
                </a:solidFill>
              </a:rPr>
              <a:t>рядом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с ним</a:t>
            </a:r>
            <a:endParaRPr lang="ru-RU" dirty="0">
              <a:solidFill>
                <a:schemeClr val="bg1"/>
              </a:solidFill>
            </a:endParaRPr>
          </a:p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С помощью тематических карт раскройте достижения и планы в различных отраслях по созданию </a:t>
            </a:r>
            <a:r>
              <a:rPr lang="ru-RU" dirty="0" smtClean="0">
                <a:solidFill>
                  <a:schemeClr val="bg1"/>
                </a:solidFill>
              </a:rPr>
              <a:t>инфраструктуры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565439" y="3569394"/>
            <a:ext cx="561975" cy="295275"/>
          </a:xfrm>
          <a:custGeom>
            <a:avLst/>
            <a:gdLst>
              <a:gd name="connsiteX0" fmla="*/ 0 w 561975"/>
              <a:gd name="connsiteY0" fmla="*/ 295275 h 295275"/>
              <a:gd name="connsiteX1" fmla="*/ 180975 w 561975"/>
              <a:gd name="connsiteY1" fmla="*/ 180975 h 295275"/>
              <a:gd name="connsiteX2" fmla="*/ 238125 w 561975"/>
              <a:gd name="connsiteY2" fmla="*/ 76200 h 295275"/>
              <a:gd name="connsiteX3" fmla="*/ 561975 w 561975"/>
              <a:gd name="connsiteY3" fmla="*/ 0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975" h="295275">
                <a:moveTo>
                  <a:pt x="0" y="295275"/>
                </a:moveTo>
                <a:cubicBezTo>
                  <a:pt x="70644" y="256381"/>
                  <a:pt x="141288" y="217487"/>
                  <a:pt x="180975" y="180975"/>
                </a:cubicBezTo>
                <a:cubicBezTo>
                  <a:pt x="220662" y="144463"/>
                  <a:pt x="174625" y="106362"/>
                  <a:pt x="238125" y="76200"/>
                </a:cubicBezTo>
                <a:cubicBezTo>
                  <a:pt x="301625" y="46038"/>
                  <a:pt x="512763" y="12700"/>
                  <a:pt x="561975" y="0"/>
                </a:cubicBezTo>
              </a:path>
            </a:pathLst>
          </a:custGeom>
          <a:noFill/>
          <a:ln>
            <a:solidFill>
              <a:srgbClr val="F4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8904" y="2400804"/>
            <a:ext cx="192214" cy="192214"/>
          </a:xfrm>
          <a:prstGeom prst="rect">
            <a:avLst/>
          </a:prstGeom>
        </p:spPr>
      </p:pic>
      <p:grpSp>
        <p:nvGrpSpPr>
          <p:cNvPr id="32" name="Группа 31"/>
          <p:cNvGrpSpPr/>
          <p:nvPr/>
        </p:nvGrpSpPr>
        <p:grpSpPr>
          <a:xfrm>
            <a:off x="4827705" y="3492012"/>
            <a:ext cx="229656" cy="229656"/>
            <a:chOff x="4827705" y="3492012"/>
            <a:chExt cx="229656" cy="229656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846426" y="3510733"/>
              <a:ext cx="192214" cy="192214"/>
            </a:xfrm>
            <a:prstGeom prst="rect">
              <a:avLst/>
            </a:prstGeom>
          </p:spPr>
        </p:pic>
        <p:sp>
          <p:nvSpPr>
            <p:cNvPr id="31" name="Овал 30"/>
            <p:cNvSpPr/>
            <p:nvPr/>
          </p:nvSpPr>
          <p:spPr>
            <a:xfrm>
              <a:off x="4827705" y="3492012"/>
              <a:ext cx="229656" cy="229656"/>
            </a:xfrm>
            <a:prstGeom prst="ellipse">
              <a:avLst/>
            </a:prstGeom>
            <a:noFill/>
            <a:ln>
              <a:solidFill>
                <a:srgbClr val="F4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1645522" y="2069253"/>
            <a:ext cx="2232248" cy="1325002"/>
            <a:chOff x="1645522" y="2069253"/>
            <a:chExt cx="2232248" cy="1325002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1645522" y="2069253"/>
              <a:ext cx="2232248" cy="1325002"/>
              <a:chOff x="1640632" y="1772816"/>
              <a:chExt cx="2232248" cy="1325002"/>
            </a:xfrm>
          </p:grpSpPr>
          <p:sp>
            <p:nvSpPr>
              <p:cNvPr id="18" name="Прямоугольник с двумя скругленными соседними углами 17"/>
              <p:cNvSpPr/>
              <p:nvPr/>
            </p:nvSpPr>
            <p:spPr>
              <a:xfrm>
                <a:off x="1640632" y="1772816"/>
                <a:ext cx="2232248" cy="303283"/>
              </a:xfrm>
              <a:prstGeom prst="round2SameRect">
                <a:avLst>
                  <a:gd name="adj1" fmla="val 12738"/>
                  <a:gd name="adj2" fmla="val 0"/>
                </a:avLst>
              </a:prstGeom>
              <a:solidFill>
                <a:srgbClr val="313D4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/>
              <a:p>
                <a:r>
                  <a:rPr lang="ru-RU" sz="1200" dirty="0" smtClean="0"/>
                  <a:t>ДОУ № 3754</a:t>
                </a:r>
                <a:endParaRPr lang="ru-RU" sz="1200" dirty="0"/>
              </a:p>
            </p:txBody>
          </p:sp>
          <p:sp>
            <p:nvSpPr>
              <p:cNvPr id="20" name="Прямоугольник с двумя скругленными соседними углами 19"/>
              <p:cNvSpPr/>
              <p:nvPr/>
            </p:nvSpPr>
            <p:spPr>
              <a:xfrm>
                <a:off x="1640632" y="2076100"/>
                <a:ext cx="2232248" cy="1021718"/>
              </a:xfrm>
              <a:prstGeom prst="round2SameRect">
                <a:avLst>
                  <a:gd name="adj1" fmla="val 0"/>
                  <a:gd name="adj2" fmla="val 3566"/>
                </a:avLst>
              </a:prstGeom>
              <a:solidFill>
                <a:srgbClr val="1A282B">
                  <a:alpha val="95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ru-RU" sz="800" dirty="0"/>
                  <a:t>Название</a:t>
                </a:r>
              </a:p>
              <a:p>
                <a:pPr marL="266700" lvl="1"/>
                <a:r>
                  <a:rPr lang="ru-RU" sz="600" dirty="0" smtClean="0"/>
                  <a:t>Реконструкция детского сада № 3754</a:t>
                </a:r>
                <a:endParaRPr lang="ru-RU" sz="600" dirty="0"/>
              </a:p>
              <a:p>
                <a:r>
                  <a:rPr lang="ru-RU" sz="800" dirty="0" smtClean="0"/>
                  <a:t>Статус</a:t>
                </a:r>
                <a:endParaRPr lang="ru-RU" sz="800" dirty="0"/>
              </a:p>
              <a:p>
                <a:pPr marL="266700" lvl="1"/>
                <a:r>
                  <a:rPr lang="ru-RU" sz="600" dirty="0" smtClean="0">
                    <a:solidFill>
                      <a:srgbClr val="92D050"/>
                    </a:solidFill>
                  </a:rPr>
                  <a:t>Завершено</a:t>
                </a:r>
                <a:endParaRPr lang="ru-RU" sz="600" dirty="0">
                  <a:solidFill>
                    <a:srgbClr val="92D050"/>
                  </a:solidFill>
                </a:endParaRPr>
              </a:p>
              <a:p>
                <a:r>
                  <a:rPr lang="ru-RU" sz="800" dirty="0"/>
                  <a:t>Период реализации</a:t>
                </a:r>
              </a:p>
              <a:p>
                <a:pPr marL="266700" lvl="1"/>
                <a:r>
                  <a:rPr lang="ru-RU" sz="600" dirty="0"/>
                  <a:t>2013</a:t>
                </a:r>
              </a:p>
              <a:p>
                <a:r>
                  <a:rPr lang="ru-RU" sz="800" dirty="0"/>
                  <a:t>Стоимость проекта</a:t>
                </a:r>
              </a:p>
              <a:p>
                <a:pPr marL="266700" lvl="1"/>
                <a:r>
                  <a:rPr lang="ru-RU" sz="600" dirty="0" smtClean="0"/>
                  <a:t>13,00 </a:t>
                </a:r>
                <a:r>
                  <a:rPr lang="ru-RU" sz="600" dirty="0"/>
                  <a:t>млн руб</a:t>
                </a:r>
                <a:r>
                  <a:rPr lang="ru-RU" sz="600" dirty="0" smtClean="0"/>
                  <a:t>.</a:t>
                </a:r>
                <a:endParaRPr lang="ru-RU" sz="600" dirty="0"/>
              </a:p>
            </p:txBody>
          </p:sp>
          <p:pic>
            <p:nvPicPr>
              <p:cNvPr id="21" name="Рисунок 2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679303" y="1808702"/>
                <a:ext cx="225698" cy="225698"/>
              </a:xfrm>
              <a:prstGeom prst="rect">
                <a:avLst/>
              </a:prstGeom>
            </p:spPr>
          </p:pic>
        </p:grpSp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1999"/>
            <a:stretch/>
          </p:blipFill>
          <p:spPr>
            <a:xfrm>
              <a:off x="3639287" y="2143240"/>
              <a:ext cx="168372" cy="178479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5506634" y="2748220"/>
            <a:ext cx="2232248" cy="2298823"/>
            <a:chOff x="5506634" y="2748220"/>
            <a:chExt cx="2232248" cy="2298823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5506634" y="2748220"/>
              <a:ext cx="2232248" cy="2298823"/>
              <a:chOff x="5903962" y="2836233"/>
              <a:chExt cx="2232248" cy="2298823"/>
            </a:xfrm>
          </p:grpSpPr>
          <p:sp>
            <p:nvSpPr>
              <p:cNvPr id="22" name="Прямоугольник с двумя скругленными соседними углами 21"/>
              <p:cNvSpPr/>
              <p:nvPr/>
            </p:nvSpPr>
            <p:spPr>
              <a:xfrm>
                <a:off x="5903962" y="2836233"/>
                <a:ext cx="2232248" cy="303283"/>
              </a:xfrm>
              <a:prstGeom prst="round2SameRect">
                <a:avLst>
                  <a:gd name="adj1" fmla="val 12738"/>
                  <a:gd name="adj2" fmla="val 0"/>
                </a:avLst>
              </a:prstGeom>
              <a:solidFill>
                <a:srgbClr val="313D4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/>
              <a:p>
                <a:r>
                  <a:rPr lang="ru-RU" sz="1200" dirty="0" smtClean="0"/>
                  <a:t>МКД</a:t>
                </a:r>
                <a:endParaRPr lang="ru-RU" sz="1200" dirty="0"/>
              </a:p>
            </p:txBody>
          </p:sp>
          <p:sp>
            <p:nvSpPr>
              <p:cNvPr id="23" name="Прямоугольник с двумя скругленными соседними углами 22"/>
              <p:cNvSpPr/>
              <p:nvPr/>
            </p:nvSpPr>
            <p:spPr>
              <a:xfrm>
                <a:off x="5903962" y="3134083"/>
                <a:ext cx="2232248" cy="2000973"/>
              </a:xfrm>
              <a:prstGeom prst="round2SameRect">
                <a:avLst>
                  <a:gd name="adj1" fmla="val 0"/>
                  <a:gd name="adj2" fmla="val 2634"/>
                </a:avLst>
              </a:prstGeom>
              <a:solidFill>
                <a:srgbClr val="1A282B">
                  <a:alpha val="95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800" dirty="0"/>
                  <a:t>Название</a:t>
                </a:r>
              </a:p>
              <a:p>
                <a:pPr marL="266700" lvl="1"/>
                <a:r>
                  <a:rPr lang="ru-RU" sz="600" dirty="0"/>
                  <a:t>реконструкция участка дороги , расширение дороги до 2-х полос движения в каждую сторону, строительство путепровода</a:t>
                </a:r>
                <a:endParaRPr lang="ru-RU" sz="600" dirty="0" smtClean="0"/>
              </a:p>
              <a:p>
                <a:r>
                  <a:rPr lang="ru-RU" sz="800" dirty="0" smtClean="0"/>
                  <a:t>Статус</a:t>
                </a:r>
              </a:p>
              <a:p>
                <a:pPr marL="266700" lvl="1"/>
                <a:r>
                  <a:rPr lang="ru-RU" sz="600" dirty="0" smtClean="0">
                    <a:solidFill>
                      <a:srgbClr val="F44E00"/>
                    </a:solidFill>
                  </a:rPr>
                  <a:t>В производстве</a:t>
                </a:r>
                <a:endParaRPr lang="ru-RU" sz="600" dirty="0">
                  <a:solidFill>
                    <a:srgbClr val="F44E00"/>
                  </a:solidFill>
                </a:endParaRPr>
              </a:p>
              <a:p>
                <a:r>
                  <a:rPr lang="ru-RU" sz="800" dirty="0"/>
                  <a:t>Период реализации</a:t>
                </a:r>
              </a:p>
              <a:p>
                <a:pPr marL="266700" lvl="1"/>
                <a:r>
                  <a:rPr lang="ru-RU" sz="600" dirty="0" smtClean="0"/>
                  <a:t>4 </a:t>
                </a:r>
                <a:r>
                  <a:rPr lang="ru-RU" sz="600" dirty="0"/>
                  <a:t>квартал 2015 года</a:t>
                </a:r>
              </a:p>
              <a:p>
                <a:r>
                  <a:rPr lang="ru-RU" sz="800" dirty="0"/>
                  <a:t>Стоимость проекта</a:t>
                </a:r>
              </a:p>
              <a:p>
                <a:pPr marL="266700" lvl="1"/>
                <a:r>
                  <a:rPr lang="ru-RU" sz="600" dirty="0"/>
                  <a:t>95,15 млн руб.</a:t>
                </a:r>
              </a:p>
              <a:p>
                <a:r>
                  <a:rPr lang="ru-RU" sz="800" dirty="0"/>
                  <a:t>Всего</a:t>
                </a:r>
              </a:p>
              <a:p>
                <a:pPr marL="266700" lvl="1"/>
                <a:r>
                  <a:rPr lang="ru-RU" sz="600" dirty="0"/>
                  <a:t>974,07 млн руб.</a:t>
                </a:r>
              </a:p>
              <a:p>
                <a:r>
                  <a:rPr lang="ru-RU" sz="800" dirty="0"/>
                  <a:t>Областной бюджет</a:t>
                </a:r>
              </a:p>
              <a:p>
                <a:pPr marL="266700" lvl="1"/>
                <a:r>
                  <a:rPr lang="ru-RU" sz="600" dirty="0"/>
                  <a:t>531,95 млн руб.</a:t>
                </a:r>
              </a:p>
              <a:p>
                <a:r>
                  <a:rPr lang="ru-RU" sz="800" dirty="0"/>
                  <a:t>Местный бюджет</a:t>
                </a:r>
              </a:p>
              <a:p>
                <a:pPr marL="266700" lvl="1"/>
                <a:r>
                  <a:rPr lang="ru-RU" sz="600" dirty="0"/>
                  <a:t>3,53 млн руб.</a:t>
                </a:r>
              </a:p>
              <a:p>
                <a:r>
                  <a:rPr lang="ru-RU" sz="800" dirty="0"/>
                  <a:t>Вне бюджета</a:t>
                </a:r>
              </a:p>
              <a:p>
                <a:pPr marL="266700" lvl="1"/>
                <a:r>
                  <a:rPr lang="ru-RU" sz="600" dirty="0"/>
                  <a:t>438,59 млн руб.</a:t>
                </a:r>
              </a:p>
            </p:txBody>
          </p:sp>
          <p:pic>
            <p:nvPicPr>
              <p:cNvPr id="24" name="Рисунок 23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42633" y="2872119"/>
                <a:ext cx="225698" cy="225698"/>
              </a:xfrm>
              <a:prstGeom prst="rect">
                <a:avLst/>
              </a:prstGeom>
            </p:spPr>
          </p:pic>
        </p:grpSp>
        <p:pic>
          <p:nvPicPr>
            <p:cNvPr id="34" name="Рисунок 3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1999"/>
            <a:stretch/>
          </p:blipFill>
          <p:spPr>
            <a:xfrm>
              <a:off x="7496912" y="2819515"/>
              <a:ext cx="168372" cy="178479"/>
            </a:xfrm>
            <a:prstGeom prst="rect">
              <a:avLst/>
            </a:prstGeom>
          </p:spPr>
        </p:pic>
      </p:grp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5" r="78763" b="90458"/>
          <a:stretch/>
        </p:blipFill>
        <p:spPr bwMode="auto">
          <a:xfrm>
            <a:off x="1094047" y="1085153"/>
            <a:ext cx="1338673" cy="31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803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РАСКРЫТЬ ИНФОРМАЦИЮ </a:t>
            </a:r>
            <a:br>
              <a:rPr lang="ru-RU" dirty="0" smtClean="0"/>
            </a:br>
            <a:r>
              <a:rPr lang="ru-RU" dirty="0" smtClean="0"/>
              <a:t>О ГРАДОСТРОИТЕЛЬНОМ ПЛАНИРОВАНИИ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8" y="1085153"/>
            <a:ext cx="8233881" cy="4453411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Впечатлите инвестора и граждан </a:t>
            </a:r>
            <a:r>
              <a:rPr lang="ru-RU" dirty="0" smtClean="0">
                <a:solidFill>
                  <a:schemeClr val="bg1"/>
                </a:solidFill>
              </a:rPr>
              <a:t>интерактивной 3D-визуализацией ключевых проектов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13" t="12578" r="8043" b="11950"/>
          <a:stretch/>
        </p:blipFill>
        <p:spPr>
          <a:xfrm>
            <a:off x="1640633" y="1479179"/>
            <a:ext cx="5976664" cy="3966045"/>
          </a:xfrm>
          <a:prstGeom prst="roundRect">
            <a:avLst>
              <a:gd name="adj" fmla="val 185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Полилиния 8"/>
          <p:cNvSpPr/>
          <p:nvPr/>
        </p:nvSpPr>
        <p:spPr>
          <a:xfrm>
            <a:off x="4584700" y="2927350"/>
            <a:ext cx="2339975" cy="1089025"/>
          </a:xfrm>
          <a:custGeom>
            <a:avLst/>
            <a:gdLst>
              <a:gd name="connsiteX0" fmla="*/ 0 w 2339975"/>
              <a:gd name="connsiteY0" fmla="*/ 419100 h 1089025"/>
              <a:gd name="connsiteX1" fmla="*/ 333375 w 2339975"/>
              <a:gd name="connsiteY1" fmla="*/ 15875 h 1089025"/>
              <a:gd name="connsiteX2" fmla="*/ 663575 w 2339975"/>
              <a:gd name="connsiteY2" fmla="*/ 57150 h 1089025"/>
              <a:gd name="connsiteX3" fmla="*/ 663575 w 2339975"/>
              <a:gd name="connsiteY3" fmla="*/ 22225 h 1089025"/>
              <a:gd name="connsiteX4" fmla="*/ 682625 w 2339975"/>
              <a:gd name="connsiteY4" fmla="*/ 0 h 1089025"/>
              <a:gd name="connsiteX5" fmla="*/ 939800 w 2339975"/>
              <a:gd name="connsiteY5" fmla="*/ 53975 h 1089025"/>
              <a:gd name="connsiteX6" fmla="*/ 939800 w 2339975"/>
              <a:gd name="connsiteY6" fmla="*/ 117475 h 1089025"/>
              <a:gd name="connsiteX7" fmla="*/ 1158875 w 2339975"/>
              <a:gd name="connsiteY7" fmla="*/ 171450 h 1089025"/>
              <a:gd name="connsiteX8" fmla="*/ 1279525 w 2339975"/>
              <a:gd name="connsiteY8" fmla="*/ 257175 h 1089025"/>
              <a:gd name="connsiteX9" fmla="*/ 1524000 w 2339975"/>
              <a:gd name="connsiteY9" fmla="*/ 393700 h 1089025"/>
              <a:gd name="connsiteX10" fmla="*/ 2063750 w 2339975"/>
              <a:gd name="connsiteY10" fmla="*/ 758825 h 1089025"/>
              <a:gd name="connsiteX11" fmla="*/ 2339975 w 2339975"/>
              <a:gd name="connsiteY11" fmla="*/ 889000 h 1089025"/>
              <a:gd name="connsiteX12" fmla="*/ 2324100 w 2339975"/>
              <a:gd name="connsiteY12" fmla="*/ 946150 h 1089025"/>
              <a:gd name="connsiteX13" fmla="*/ 2339975 w 2339975"/>
              <a:gd name="connsiteY13" fmla="*/ 1089025 h 1089025"/>
              <a:gd name="connsiteX14" fmla="*/ 1981200 w 2339975"/>
              <a:gd name="connsiteY14" fmla="*/ 1016000 h 1089025"/>
              <a:gd name="connsiteX15" fmla="*/ 1847850 w 2339975"/>
              <a:gd name="connsiteY15" fmla="*/ 984250 h 1089025"/>
              <a:gd name="connsiteX16" fmla="*/ 1628775 w 2339975"/>
              <a:gd name="connsiteY16" fmla="*/ 908050 h 1089025"/>
              <a:gd name="connsiteX17" fmla="*/ 1308100 w 2339975"/>
              <a:gd name="connsiteY17" fmla="*/ 717550 h 1089025"/>
              <a:gd name="connsiteX18" fmla="*/ 1200150 w 2339975"/>
              <a:gd name="connsiteY18" fmla="*/ 660400 h 1089025"/>
              <a:gd name="connsiteX19" fmla="*/ 1031875 w 2339975"/>
              <a:gd name="connsiteY19" fmla="*/ 590550 h 1089025"/>
              <a:gd name="connsiteX20" fmla="*/ 812800 w 2339975"/>
              <a:gd name="connsiteY20" fmla="*/ 546100 h 1089025"/>
              <a:gd name="connsiteX21" fmla="*/ 0 w 2339975"/>
              <a:gd name="connsiteY21" fmla="*/ 419100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39975" h="1089025">
                <a:moveTo>
                  <a:pt x="0" y="419100"/>
                </a:moveTo>
                <a:lnTo>
                  <a:pt x="333375" y="15875"/>
                </a:lnTo>
                <a:lnTo>
                  <a:pt x="663575" y="57150"/>
                </a:lnTo>
                <a:lnTo>
                  <a:pt x="663575" y="22225"/>
                </a:lnTo>
                <a:lnTo>
                  <a:pt x="682625" y="0"/>
                </a:lnTo>
                <a:lnTo>
                  <a:pt x="939800" y="53975"/>
                </a:lnTo>
                <a:lnTo>
                  <a:pt x="939800" y="117475"/>
                </a:lnTo>
                <a:lnTo>
                  <a:pt x="1158875" y="171450"/>
                </a:lnTo>
                <a:lnTo>
                  <a:pt x="1279525" y="257175"/>
                </a:lnTo>
                <a:lnTo>
                  <a:pt x="1524000" y="393700"/>
                </a:lnTo>
                <a:lnTo>
                  <a:pt x="2063750" y="758825"/>
                </a:lnTo>
                <a:lnTo>
                  <a:pt x="2339975" y="889000"/>
                </a:lnTo>
                <a:lnTo>
                  <a:pt x="2324100" y="946150"/>
                </a:lnTo>
                <a:lnTo>
                  <a:pt x="2339975" y="1089025"/>
                </a:lnTo>
                <a:lnTo>
                  <a:pt x="1981200" y="1016000"/>
                </a:lnTo>
                <a:lnTo>
                  <a:pt x="1847850" y="984250"/>
                </a:lnTo>
                <a:lnTo>
                  <a:pt x="1628775" y="908050"/>
                </a:lnTo>
                <a:lnTo>
                  <a:pt x="1308100" y="717550"/>
                </a:lnTo>
                <a:lnTo>
                  <a:pt x="1200150" y="660400"/>
                </a:lnTo>
                <a:lnTo>
                  <a:pt x="1031875" y="590550"/>
                </a:lnTo>
                <a:lnTo>
                  <a:pt x="812800" y="546100"/>
                </a:lnTo>
                <a:lnTo>
                  <a:pt x="0" y="419100"/>
                </a:lnTo>
                <a:close/>
              </a:path>
            </a:pathLst>
          </a:custGeom>
          <a:noFill/>
          <a:ln>
            <a:solidFill>
              <a:srgbClr val="F4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ашивка 9"/>
          <p:cNvSpPr/>
          <p:nvPr/>
        </p:nvSpPr>
        <p:spPr>
          <a:xfrm>
            <a:off x="7319927" y="3291019"/>
            <a:ext cx="216024" cy="484632"/>
          </a:xfrm>
          <a:prstGeom prst="chevron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flipH="1">
            <a:off x="1712640" y="3291019"/>
            <a:ext cx="216024" cy="484632"/>
          </a:xfrm>
          <a:prstGeom prst="chevron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5" r="78763" b="90458"/>
          <a:stretch/>
        </p:blipFill>
        <p:spPr bwMode="auto">
          <a:xfrm>
            <a:off x="1094047" y="1085153"/>
            <a:ext cx="1338673" cy="31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944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РАСКРЫТЬ ИНФОРМАЦИЮ </a:t>
            </a:r>
            <a:br>
              <a:rPr lang="ru-RU" dirty="0" smtClean="0"/>
            </a:br>
            <a:r>
              <a:rPr lang="ru-RU" dirty="0" smtClean="0"/>
              <a:t>О ГРАДОСТРОИТЕЛЬНОМ ПЛАНИРОВАНИИ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713"/>
          <a:stretch/>
        </p:blipFill>
        <p:spPr>
          <a:xfrm>
            <a:off x="1094731" y="1085153"/>
            <a:ext cx="8230424" cy="4455549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</a:rPr>
              <a:t>Покажите на интерактивной </a:t>
            </a:r>
            <a:r>
              <a:rPr lang="ru-RU" sz="1600" dirty="0" smtClean="0">
                <a:solidFill>
                  <a:schemeClr val="bg1"/>
                </a:solidFill>
              </a:rPr>
              <a:t>карте проекты </a:t>
            </a:r>
            <a:r>
              <a:rPr lang="ru-RU" sz="1600" dirty="0">
                <a:solidFill>
                  <a:schemeClr val="bg1"/>
                </a:solidFill>
              </a:rPr>
              <a:t>изменений генерального плана и планировки территорий, проекты создания внутригородских  транспортных </a:t>
            </a:r>
            <a:r>
              <a:rPr lang="ru-RU" sz="1600" dirty="0" smtClean="0">
                <a:solidFill>
                  <a:schemeClr val="bg1"/>
                </a:solidFill>
              </a:rPr>
              <a:t>коридоров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61312" y="3830128"/>
            <a:ext cx="1368152" cy="606984"/>
          </a:xfrm>
          <a:prstGeom prst="rect">
            <a:avLst/>
          </a:prstGeom>
          <a:solidFill>
            <a:srgbClr val="858E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393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РАСКРЫТЬ ИНФОРМАЦИЮ </a:t>
            </a:r>
            <a:br>
              <a:rPr lang="ru-RU" dirty="0" smtClean="0"/>
            </a:br>
            <a:r>
              <a:rPr lang="ru-RU" dirty="0" smtClean="0"/>
              <a:t>О ГРАДОСТРОИТЕЛЬНОМ ПЛАНИРОВАНИИ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7" y="1085153"/>
            <a:ext cx="8233884" cy="4453412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Покажите на интерактивной карте  генеральный план, градостроительное зонирование, проекты изменений генерального плана и планировки территорий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5" r="78763" b="90458"/>
          <a:stretch/>
        </p:blipFill>
        <p:spPr bwMode="auto">
          <a:xfrm>
            <a:off x="1094047" y="1085153"/>
            <a:ext cx="1338673" cy="31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779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ПОКАЗАТЬ СВОБОДНЫЕ ЗЕМЕЛЬНЫЕ УЧАСТКИ </a:t>
            </a:r>
            <a:br>
              <a:rPr lang="ru-RU" dirty="0" smtClean="0"/>
            </a:br>
            <a:r>
              <a:rPr lang="ru-RU" dirty="0" smtClean="0"/>
              <a:t>И НЕДВИЖИМОЕ ИМУЩЕСТВО ДЛЯ АРЕНДЫ И ВЫКУПА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7" y="1085153"/>
            <a:ext cx="8233883" cy="4453412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Выбрав </a:t>
            </a:r>
            <a:r>
              <a:rPr lang="ru-RU" dirty="0" smtClean="0">
                <a:solidFill>
                  <a:schemeClr val="bg1"/>
                </a:solidFill>
              </a:rPr>
              <a:t>участок, </a:t>
            </a:r>
            <a:r>
              <a:rPr lang="ru-RU" dirty="0">
                <a:solidFill>
                  <a:schemeClr val="bg1"/>
                </a:solidFill>
              </a:rPr>
              <a:t>можно получить </a:t>
            </a:r>
            <a:r>
              <a:rPr lang="ru-RU" dirty="0" smtClean="0">
                <a:solidFill>
                  <a:schemeClr val="bg1"/>
                </a:solidFill>
              </a:rPr>
              <a:t>подробную информацию и подать заявку на участие в конкурсе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3068" y="3498377"/>
            <a:ext cx="361950" cy="36195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5457056" y="2167183"/>
            <a:ext cx="2232248" cy="1837881"/>
            <a:chOff x="5903962" y="2836233"/>
            <a:chExt cx="2232248" cy="1837881"/>
          </a:xfrm>
        </p:grpSpPr>
        <p:sp>
          <p:nvSpPr>
            <p:cNvPr id="10" name="Прямоугольник с двумя скругленными соседними углами 9"/>
            <p:cNvSpPr/>
            <p:nvPr/>
          </p:nvSpPr>
          <p:spPr>
            <a:xfrm>
              <a:off x="5903962" y="2836233"/>
              <a:ext cx="2232248" cy="303283"/>
            </a:xfrm>
            <a:prstGeom prst="round2SameRect">
              <a:avLst>
                <a:gd name="adj1" fmla="val 12738"/>
                <a:gd name="adj2" fmla="val 0"/>
              </a:avLst>
            </a:prstGeom>
            <a:solidFill>
              <a:srgbClr val="313D4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4000" rtlCol="0" anchor="ctr"/>
            <a:lstStyle/>
            <a:p>
              <a:r>
                <a:rPr lang="ru-RU" sz="1200" dirty="0" smtClean="0"/>
                <a:t>Участок № 13</a:t>
              </a:r>
              <a:endParaRPr lang="ru-RU" sz="1200" dirty="0"/>
            </a:p>
          </p:txBody>
        </p:sp>
        <p:sp>
          <p:nvSpPr>
            <p:cNvPr id="11" name="Прямоугольник с двумя скругленными соседними углами 10"/>
            <p:cNvSpPr/>
            <p:nvPr/>
          </p:nvSpPr>
          <p:spPr>
            <a:xfrm>
              <a:off x="5903962" y="3134084"/>
              <a:ext cx="2232248" cy="1540030"/>
            </a:xfrm>
            <a:prstGeom prst="round2SameRect">
              <a:avLst>
                <a:gd name="adj1" fmla="val 0"/>
                <a:gd name="adj2" fmla="val 3418"/>
              </a:avLst>
            </a:prstGeom>
            <a:solidFill>
              <a:srgbClr val="1A282B">
                <a:alpha val="95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800" dirty="0"/>
                <a:t>Название</a:t>
              </a:r>
            </a:p>
            <a:p>
              <a:pPr marL="266700" lvl="1"/>
              <a:r>
                <a:rPr lang="ru-RU" sz="600" dirty="0" smtClean="0"/>
                <a:t>Участок № 13</a:t>
              </a:r>
            </a:p>
            <a:p>
              <a:r>
                <a:rPr lang="ru-RU" sz="800" dirty="0" smtClean="0"/>
                <a:t>Статус</a:t>
              </a:r>
            </a:p>
            <a:p>
              <a:pPr marL="266700" lvl="1"/>
              <a:r>
                <a:rPr lang="ru-RU" sz="600" dirty="0" smtClean="0">
                  <a:solidFill>
                    <a:schemeClr val="bg1"/>
                  </a:solidFill>
                </a:rPr>
                <a:t>Свободные участки для потенциальных резидентов</a:t>
              </a:r>
              <a:endParaRPr lang="ru-RU" sz="600" dirty="0">
                <a:solidFill>
                  <a:schemeClr val="bg1"/>
                </a:solidFill>
              </a:endParaRPr>
            </a:p>
            <a:p>
              <a:r>
                <a:rPr lang="ru-RU" sz="800" dirty="0" smtClean="0"/>
                <a:t>Площадь</a:t>
              </a:r>
            </a:p>
            <a:p>
              <a:pPr marL="266700" lvl="1"/>
              <a:r>
                <a:rPr lang="ru-RU" sz="600" dirty="0" smtClean="0"/>
                <a:t>0,89 га</a:t>
              </a:r>
            </a:p>
            <a:p>
              <a:r>
                <a:rPr lang="ru-RU" sz="800" dirty="0" smtClean="0"/>
                <a:t>Отрасль</a:t>
              </a:r>
              <a:endParaRPr lang="ru-RU" sz="800" dirty="0"/>
            </a:p>
            <a:p>
              <a:pPr marL="266700" lvl="1"/>
              <a:r>
                <a:rPr lang="ru-RU" sz="600" dirty="0" smtClean="0"/>
                <a:t>Свободный</a:t>
              </a:r>
              <a:endParaRPr lang="ru-RU" sz="600" dirty="0"/>
            </a:p>
            <a:p>
              <a:r>
                <a:rPr lang="ru-RU" sz="800" dirty="0" smtClean="0"/>
                <a:t>Собственник</a:t>
              </a:r>
              <a:endParaRPr lang="ru-RU" sz="800" dirty="0"/>
            </a:p>
            <a:p>
              <a:pPr marL="266700" lvl="1"/>
              <a:r>
                <a:rPr lang="ru-RU" sz="600" dirty="0" smtClean="0"/>
                <a:t>Муниципальная собственность</a:t>
              </a:r>
              <a:endParaRPr lang="ru-RU" sz="600" dirty="0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942633" y="2872119"/>
              <a:ext cx="225698" cy="225698"/>
            </a:xfrm>
            <a:prstGeom prst="rect">
              <a:avLst/>
            </a:prstGeom>
          </p:spPr>
        </p:pic>
      </p:grp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1999"/>
          <a:stretch/>
        </p:blipFill>
        <p:spPr>
          <a:xfrm>
            <a:off x="7458812" y="2242409"/>
            <a:ext cx="168372" cy="17847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5889104" y="3629773"/>
            <a:ext cx="1368152" cy="303283"/>
          </a:xfrm>
          <a:prstGeom prst="roundRect">
            <a:avLst/>
          </a:prstGeom>
          <a:solidFill>
            <a:srgbClr val="F44E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ru-RU" sz="1200" dirty="0" smtClean="0"/>
              <a:t>Отправить заявку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63454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ПРОДЕМОНСТРИРОВАТЬ ЭФФЕКТ ОТ ПРИВЛЕЧЕНИЯ ИНВЕСТОРОВ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7" y="1085153"/>
            <a:ext cx="8233883" cy="4453411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Покажите, кто и с чем уже пришел </a:t>
            </a:r>
            <a:r>
              <a:rPr lang="ru-RU" dirty="0" smtClean="0">
                <a:solidFill>
                  <a:schemeClr val="bg1"/>
                </a:solidFill>
              </a:rPr>
              <a:t>в Ваше </a:t>
            </a:r>
            <a:r>
              <a:rPr lang="ru-RU" dirty="0">
                <a:solidFill>
                  <a:schemeClr val="bg1"/>
                </a:solidFill>
              </a:rPr>
              <a:t>муниципальное образование</a:t>
            </a:r>
          </a:p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Опубликуйте зафиксированные  </a:t>
            </a:r>
            <a:r>
              <a:rPr lang="ru-RU" dirty="0" smtClean="0">
                <a:solidFill>
                  <a:schemeClr val="bg1"/>
                </a:solidFill>
              </a:rPr>
              <a:t>договоренности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5" r="78763" b="90458"/>
          <a:stretch/>
        </p:blipFill>
        <p:spPr bwMode="auto">
          <a:xfrm>
            <a:off x="1094047" y="1085153"/>
            <a:ext cx="1338673" cy="31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856656" y="2132856"/>
            <a:ext cx="2639797" cy="2743438"/>
            <a:chOff x="1856656" y="2132856"/>
            <a:chExt cx="2639797" cy="2743438"/>
          </a:xfrm>
        </p:grpSpPr>
        <p:pic>
          <p:nvPicPr>
            <p:cNvPr id="8" name="Picture 2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6656" y="2132856"/>
              <a:ext cx="2639797" cy="274343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3224808" y="2132856"/>
              <a:ext cx="1008112" cy="216024"/>
            </a:xfrm>
            <a:prstGeom prst="rect">
              <a:avLst/>
            </a:prstGeom>
            <a:solidFill>
              <a:srgbClr val="313D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3707343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800"/>
          <a:stretch/>
        </p:blipFill>
        <p:spPr bwMode="auto">
          <a:xfrm>
            <a:off x="1094044" y="1085149"/>
            <a:ext cx="8233885" cy="445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ПРОДЕМОНСТРИРОВАТЬ ЭФФЕКТ ОТ ПРИВЛЕЧЕНИЯ ИНВЕСТОРОВ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С помощью тематических карт и диаграмм раскройте развитие города в динамике</a:t>
            </a:r>
          </a:p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С помощью тематических карт раскройте достижения и планы по созданию новых инфраструктурных объектов и рабочих мест.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41444" y="3537297"/>
            <a:ext cx="1586485" cy="1015663"/>
          </a:xfrm>
          <a:prstGeom prst="rect">
            <a:avLst/>
          </a:prstGeom>
          <a:noFill/>
        </p:spPr>
        <p:txBody>
          <a:bodyPr wrap="square" lIns="72000" rIns="72000">
            <a:spAutoFit/>
          </a:bodyPr>
          <a:lstStyle/>
          <a:p>
            <a:r>
              <a:rPr lang="ru-RU" sz="1000" dirty="0">
                <a:solidFill>
                  <a:srgbClr val="313D41"/>
                </a:solidFill>
              </a:rPr>
              <a:t>На карте муниципального образования показаны </a:t>
            </a:r>
            <a:r>
              <a:rPr lang="ru-RU" sz="1000" dirty="0" smtClean="0">
                <a:solidFill>
                  <a:srgbClr val="313D41"/>
                </a:solidFill>
              </a:rPr>
              <a:t>объекты, </a:t>
            </a:r>
            <a:r>
              <a:rPr lang="ru-RU" sz="1000" dirty="0">
                <a:solidFill>
                  <a:srgbClr val="313D41"/>
                </a:solidFill>
              </a:rPr>
              <a:t>построенные в текущем году за счет увеличения бюджетных средств</a:t>
            </a:r>
          </a:p>
        </p:txBody>
      </p:sp>
      <p:sp>
        <p:nvSpPr>
          <p:cNvPr id="10" name="Овал 9"/>
          <p:cNvSpPr/>
          <p:nvPr/>
        </p:nvSpPr>
        <p:spPr>
          <a:xfrm>
            <a:off x="4514145" y="2090677"/>
            <a:ext cx="402220" cy="402220"/>
          </a:xfrm>
          <a:prstGeom prst="ellipse">
            <a:avLst/>
          </a:prstGeom>
          <a:noFill/>
          <a:ln w="19050">
            <a:solidFill>
              <a:srgbClr val="F4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427189" y="2003721"/>
            <a:ext cx="576132" cy="576132"/>
          </a:xfrm>
          <a:prstGeom prst="ellipse">
            <a:avLst/>
          </a:prstGeom>
          <a:noFill/>
          <a:ln w="12700">
            <a:solidFill>
              <a:srgbClr val="F44E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333494" y="1909129"/>
            <a:ext cx="763522" cy="763522"/>
          </a:xfrm>
          <a:prstGeom prst="ellipse">
            <a:avLst/>
          </a:prstGeom>
          <a:noFill/>
          <a:ln w="6350">
            <a:solidFill>
              <a:srgbClr val="F44E00">
                <a:alpha val="1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7014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ПОКАЗАТЬ ИНДУСТРИАЛЬНЫЕ И ПРОМЫШЛЕННЫЕ ПАРКИ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8" y="1085153"/>
            <a:ext cx="8233881" cy="4453411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Продемонстрируйте информацию о территориальном планировании индустриальных парков, свободных и занятых </a:t>
            </a:r>
            <a:r>
              <a:rPr lang="ru-RU" dirty="0" smtClean="0">
                <a:solidFill>
                  <a:schemeClr val="bg1"/>
                </a:solidFill>
              </a:rPr>
              <a:t>участках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59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15350" r="30717" b="29000"/>
          <a:stretch/>
        </p:blipFill>
        <p:spPr>
          <a:xfrm>
            <a:off x="1094046" y="1403646"/>
            <a:ext cx="7074008" cy="413491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5" r="78763" b="90458"/>
          <a:stretch/>
        </p:blipFill>
        <p:spPr bwMode="auto">
          <a:xfrm>
            <a:off x="1094047" y="1085153"/>
            <a:ext cx="1338673" cy="31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22845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5" y="244658"/>
            <a:ext cx="8868909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ОБЕСПЕЧИТЬ ИНТЕРАКТИВНОСТЬ ПРОВЕДЕНИЯ ПУБЛИЧНЫХ СЛУШАНИЙ, ПРИЕМА И ОБРАБОТКИ ОБРАЩЕНИЙ ГРАЖДАН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П</a:t>
            </a:r>
            <a:r>
              <a:rPr lang="ru-RU" dirty="0" smtClean="0">
                <a:solidFill>
                  <a:schemeClr val="bg1"/>
                </a:solidFill>
              </a:rPr>
              <a:t>ринимайте </a:t>
            </a:r>
            <a:r>
              <a:rPr lang="ru-RU" dirty="0">
                <a:solidFill>
                  <a:schemeClr val="bg1"/>
                </a:solidFill>
              </a:rPr>
              <a:t>заявления от граждан, </a:t>
            </a:r>
            <a:r>
              <a:rPr lang="ru-RU" dirty="0" smtClean="0">
                <a:solidFill>
                  <a:schemeClr val="bg1"/>
                </a:solidFill>
              </a:rPr>
              <a:t>привязанные </a:t>
            </a:r>
            <a:r>
              <a:rPr lang="ru-RU" dirty="0">
                <a:solidFill>
                  <a:schemeClr val="bg1"/>
                </a:solidFill>
              </a:rPr>
              <a:t>к местности на карте</a:t>
            </a:r>
          </a:p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Создайте сервисы в сети Интернет для свободного доступа к информации и оказанию муниципальных </a:t>
            </a:r>
            <a:r>
              <a:rPr lang="ru-RU" dirty="0" smtClean="0">
                <a:solidFill>
                  <a:schemeClr val="bg1"/>
                </a:solidFill>
              </a:rPr>
              <a:t>услуг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094047" y="1085153"/>
            <a:ext cx="8233882" cy="4453411"/>
            <a:chOff x="1094047" y="1085153"/>
            <a:chExt cx="8233882" cy="445341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94048" y="1085153"/>
              <a:ext cx="8233881" cy="4453411"/>
            </a:xfrm>
            <a:prstGeom prst="rect">
              <a:avLst/>
            </a:prstGeom>
          </p:spPr>
        </p:pic>
        <p:grpSp>
          <p:nvGrpSpPr>
            <p:cNvPr id="24" name="Группа 23"/>
            <p:cNvGrpSpPr/>
            <p:nvPr/>
          </p:nvGrpSpPr>
          <p:grpSpPr>
            <a:xfrm>
              <a:off x="3224808" y="1556792"/>
              <a:ext cx="3384376" cy="3816424"/>
              <a:chOff x="3224808" y="1556792"/>
              <a:chExt cx="3384376" cy="3816424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Прямоугольник с двумя скругленными соседними углами 10"/>
              <p:cNvSpPr/>
              <p:nvPr/>
            </p:nvSpPr>
            <p:spPr>
              <a:xfrm>
                <a:off x="3224808" y="1556792"/>
                <a:ext cx="3384376" cy="303283"/>
              </a:xfrm>
              <a:prstGeom prst="round2SameRect">
                <a:avLst>
                  <a:gd name="adj1" fmla="val 12738"/>
                  <a:gd name="adj2" fmla="val 0"/>
                </a:avLst>
              </a:prstGeom>
              <a:solidFill>
                <a:srgbClr val="313D4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/>
              <a:p>
                <a:r>
                  <a:rPr lang="ru-RU" sz="1200" dirty="0" smtClean="0"/>
                  <a:t>Форма обращения граждан</a:t>
                </a:r>
                <a:endParaRPr lang="ru-RU" sz="1200" dirty="0"/>
              </a:p>
            </p:txBody>
          </p:sp>
          <p:sp>
            <p:nvSpPr>
              <p:cNvPr id="12" name="Прямоугольник с двумя скругленными соседними углами 11"/>
              <p:cNvSpPr/>
              <p:nvPr/>
            </p:nvSpPr>
            <p:spPr>
              <a:xfrm>
                <a:off x="3224808" y="1854642"/>
                <a:ext cx="3384376" cy="3518574"/>
              </a:xfrm>
              <a:prstGeom prst="round2SameRect">
                <a:avLst>
                  <a:gd name="adj1" fmla="val 0"/>
                  <a:gd name="adj2" fmla="val 1227"/>
                </a:avLst>
              </a:prstGeom>
              <a:solidFill>
                <a:srgbClr val="1A282B">
                  <a:alpha val="95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ru-RU" sz="800" dirty="0" smtClean="0"/>
                  <a:t>Наименование:</a:t>
                </a:r>
              </a:p>
              <a:p>
                <a:endParaRPr lang="ru-RU" sz="800" dirty="0" smtClean="0"/>
              </a:p>
              <a:p>
                <a:endParaRPr lang="ru-RU" sz="800" dirty="0"/>
              </a:p>
              <a:p>
                <a:r>
                  <a:rPr lang="ru-RU" sz="800" dirty="0" smtClean="0"/>
                  <a:t>Суть обращения:</a:t>
                </a:r>
              </a:p>
              <a:p>
                <a:endParaRPr lang="ru-RU" sz="800" dirty="0"/>
              </a:p>
              <a:p>
                <a:endParaRPr lang="ru-RU" sz="800" dirty="0" smtClean="0"/>
              </a:p>
              <a:p>
                <a:endParaRPr lang="ru-RU" sz="800" dirty="0"/>
              </a:p>
              <a:p>
                <a:endParaRPr lang="ru-RU" sz="800" dirty="0" smtClean="0"/>
              </a:p>
              <a:p>
                <a:endParaRPr lang="ru-RU" sz="800" dirty="0"/>
              </a:p>
              <a:p>
                <a:endParaRPr lang="ru-RU" sz="800" dirty="0" smtClean="0"/>
              </a:p>
              <a:p>
                <a:endParaRPr lang="ru-RU" sz="800" dirty="0" smtClean="0"/>
              </a:p>
              <a:p>
                <a:endParaRPr lang="ru-RU" sz="800" dirty="0"/>
              </a:p>
              <a:p>
                <a:r>
                  <a:rPr lang="ru-RU" sz="800" dirty="0" smtClean="0"/>
                  <a:t>Категория:</a:t>
                </a:r>
              </a:p>
              <a:p>
                <a:endParaRPr lang="ru-RU" sz="800" dirty="0" smtClean="0"/>
              </a:p>
              <a:p>
                <a:endParaRPr lang="ru-RU" sz="800" dirty="0"/>
              </a:p>
              <a:p>
                <a:r>
                  <a:rPr lang="ru-RU" sz="900" dirty="0" smtClean="0"/>
                  <a:t>КОНТАКТНАЯ ИНФОРМАЦИЯ</a:t>
                </a:r>
                <a:endParaRPr lang="ru-RU" sz="800" dirty="0" smtClean="0"/>
              </a:p>
              <a:p>
                <a:pPr marL="88900"/>
                <a:r>
                  <a:rPr lang="ru-RU" sz="800" dirty="0" smtClean="0"/>
                  <a:t>ФИО</a:t>
                </a:r>
                <a:r>
                  <a:rPr lang="ru-RU" sz="800" dirty="0"/>
                  <a:t>:</a:t>
                </a:r>
              </a:p>
              <a:p>
                <a:pPr marL="88900"/>
                <a:endParaRPr lang="ru-RU" sz="800" dirty="0" smtClean="0"/>
              </a:p>
              <a:p>
                <a:pPr marL="88900"/>
                <a:endParaRPr lang="ru-RU" sz="800" dirty="0" smtClean="0"/>
              </a:p>
              <a:p>
                <a:pPr marL="88900"/>
                <a:r>
                  <a:rPr lang="en-US" sz="800" dirty="0" smtClean="0"/>
                  <a:t>e-mail</a:t>
                </a:r>
                <a:r>
                  <a:rPr lang="ru-RU" sz="800" dirty="0" smtClean="0"/>
                  <a:t>:</a:t>
                </a:r>
              </a:p>
              <a:p>
                <a:pPr marL="88900"/>
                <a:endParaRPr lang="ru-RU" sz="800" dirty="0" smtClean="0"/>
              </a:p>
              <a:p>
                <a:pPr marL="88900"/>
                <a:endParaRPr lang="en-US" sz="800" dirty="0" smtClean="0"/>
              </a:p>
              <a:p>
                <a:pPr marL="88900"/>
                <a:r>
                  <a:rPr lang="ru-RU" sz="800" dirty="0" smtClean="0"/>
                  <a:t>телефон:</a:t>
                </a:r>
              </a:p>
            </p:txBody>
          </p:sp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263479" y="1592678"/>
                <a:ext cx="225698" cy="225698"/>
              </a:xfrm>
              <a:prstGeom prst="rect">
                <a:avLst/>
              </a:prstGeom>
            </p:spPr>
          </p:pic>
          <p:pic>
            <p:nvPicPr>
              <p:cNvPr id="10" name="Рисунок 9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b="51999"/>
              <a:stretch/>
            </p:blipFill>
            <p:spPr>
              <a:xfrm>
                <a:off x="6356628" y="1619194"/>
                <a:ext cx="168372" cy="178479"/>
              </a:xfrm>
              <a:prstGeom prst="rect">
                <a:avLst/>
              </a:prstGeom>
            </p:spPr>
          </p:pic>
          <p:sp>
            <p:nvSpPr>
              <p:cNvPr id="14" name="Прямоугольник 13"/>
              <p:cNvSpPr/>
              <p:nvPr/>
            </p:nvSpPr>
            <p:spPr>
              <a:xfrm>
                <a:off x="3584848" y="2066925"/>
                <a:ext cx="2940152" cy="180239"/>
              </a:xfrm>
              <a:prstGeom prst="rect">
                <a:avLst/>
              </a:prstGeom>
              <a:solidFill>
                <a:srgbClr val="E6E6E6">
                  <a:alpha val="28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tlCol="0" anchor="ctr"/>
              <a:lstStyle/>
              <a:p>
                <a:r>
                  <a:rPr lang="ru-RU" sz="800" dirty="0" smtClean="0"/>
                  <a:t>Нарушение </a:t>
                </a:r>
                <a:r>
                  <a:rPr lang="ru-RU" sz="800" dirty="0"/>
                  <a:t>сроков вывоза мусора с контейнерной площадки </a:t>
                </a:r>
                <a:endParaRPr lang="ru-RU" sz="800" i="1" dirty="0">
                  <a:solidFill>
                    <a:srgbClr val="1A282B"/>
                  </a:solidFill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3584848" y="2429648"/>
                <a:ext cx="2940152" cy="927344"/>
              </a:xfrm>
              <a:prstGeom prst="rect">
                <a:avLst/>
              </a:prstGeom>
              <a:solidFill>
                <a:srgbClr val="E6E6E6">
                  <a:alpha val="28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tlCol="0" anchor="t"/>
              <a:lstStyle/>
              <a:p>
                <a:r>
                  <a:rPr lang="ru-RU" sz="800" i="1" dirty="0" smtClean="0">
                    <a:solidFill>
                      <a:srgbClr val="1A282B"/>
                    </a:solidFill>
                  </a:rPr>
                  <a:t>Опишите суть обращения…</a:t>
                </a:r>
                <a:endParaRPr lang="ru-RU" sz="800" i="1" dirty="0">
                  <a:solidFill>
                    <a:srgbClr val="1A282B"/>
                  </a:solidFill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584848" y="3523809"/>
                <a:ext cx="2940152" cy="180239"/>
              </a:xfrm>
              <a:prstGeom prst="rect">
                <a:avLst/>
              </a:prstGeom>
              <a:solidFill>
                <a:srgbClr val="E6E6E6">
                  <a:alpha val="28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tlCol="0" anchor="ctr"/>
              <a:lstStyle/>
              <a:p>
                <a:r>
                  <a:rPr lang="ru-RU" sz="800" i="1" dirty="0" smtClean="0">
                    <a:solidFill>
                      <a:srgbClr val="1A282B"/>
                    </a:solidFill>
                  </a:rPr>
                  <a:t>Выберите категорию</a:t>
                </a:r>
                <a:endParaRPr lang="ru-RU" sz="800" i="1" dirty="0">
                  <a:solidFill>
                    <a:srgbClr val="1A282B"/>
                  </a:solidFill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584848" y="4005064"/>
                <a:ext cx="2940152" cy="180239"/>
              </a:xfrm>
              <a:prstGeom prst="rect">
                <a:avLst/>
              </a:prstGeom>
              <a:solidFill>
                <a:srgbClr val="E6E6E6">
                  <a:alpha val="28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tlCol="0" anchor="ctr"/>
              <a:lstStyle/>
              <a:p>
                <a:endParaRPr lang="ru-RU" sz="800" dirty="0">
                  <a:solidFill>
                    <a:srgbClr val="1A282B"/>
                  </a:solidFill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3584848" y="4393033"/>
                <a:ext cx="1440160" cy="180239"/>
              </a:xfrm>
              <a:prstGeom prst="rect">
                <a:avLst/>
              </a:prstGeom>
              <a:solidFill>
                <a:srgbClr val="E6E6E6">
                  <a:alpha val="28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tlCol="0" anchor="ctr"/>
              <a:lstStyle/>
              <a:p>
                <a:endParaRPr lang="ru-RU" sz="800" dirty="0">
                  <a:solidFill>
                    <a:srgbClr val="1A282B"/>
                  </a:solidFill>
                </a:endParaRP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3584848" y="4758380"/>
                <a:ext cx="864096" cy="180239"/>
              </a:xfrm>
              <a:prstGeom prst="rect">
                <a:avLst/>
              </a:prstGeom>
              <a:solidFill>
                <a:srgbClr val="E6E6E6">
                  <a:alpha val="28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tlCol="0" anchor="ctr"/>
              <a:lstStyle/>
              <a:p>
                <a:endParaRPr lang="ru-RU" sz="800" dirty="0">
                  <a:solidFill>
                    <a:srgbClr val="1A282B"/>
                  </a:solidFill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5156848" y="4989315"/>
                <a:ext cx="1368152" cy="303283"/>
              </a:xfrm>
              <a:prstGeom prst="roundRect">
                <a:avLst/>
              </a:prstGeom>
              <a:solidFill>
                <a:srgbClr val="F44E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ru-RU" sz="1200" dirty="0" smtClean="0"/>
                  <a:t>Отправить</a:t>
                </a:r>
                <a:endParaRPr lang="ru-RU" sz="1200" dirty="0"/>
              </a:p>
            </p:txBody>
          </p:sp>
          <p:sp>
            <p:nvSpPr>
              <p:cNvPr id="23" name="Стрелка вниз 22"/>
              <p:cNvSpPr/>
              <p:nvPr/>
            </p:nvSpPr>
            <p:spPr>
              <a:xfrm>
                <a:off x="6369332" y="3563431"/>
                <a:ext cx="131840" cy="100995"/>
              </a:xfrm>
              <a:prstGeom prst="downArrow">
                <a:avLst>
                  <a:gd name="adj1" fmla="val 50000"/>
                  <a:gd name="adj2" fmla="val 100000"/>
                </a:avLst>
              </a:prstGeom>
              <a:solidFill>
                <a:srgbClr val="4B535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735" r="78763" b="90458"/>
            <a:stretch/>
          </p:blipFill>
          <p:spPr bwMode="auto">
            <a:xfrm>
              <a:off x="1094047" y="1085153"/>
              <a:ext cx="1338673" cy="31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979024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046" y="1085153"/>
            <a:ext cx="8233886" cy="44534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ОБЕСПЕЧИТЬ ИНТЕРАКТИВНОСТЬ ПРОВЕДЕНИЯ ПУБЛИЧНЫХ СЛУШАНИЙ, ПРИЕМА И ОБРАБОТКИ ОБРАЩЕНИЙ ГРАЖДАН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94046" y="5538567"/>
            <a:ext cx="8233886" cy="79208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vert="horz" lIns="32400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44E00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С помощью тематических карт покажите нарушения в сфере землепользования и градостроительной </a:t>
            </a:r>
            <a:r>
              <a:rPr lang="ru-RU" dirty="0" smtClean="0">
                <a:solidFill>
                  <a:schemeClr val="bg1"/>
                </a:solidFill>
              </a:rPr>
              <a:t>деятельности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296816" y="2447763"/>
            <a:ext cx="2746548" cy="1728192"/>
            <a:chOff x="3152800" y="2420888"/>
            <a:chExt cx="3298158" cy="207527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9974" b="9312"/>
            <a:stretch/>
          </p:blipFill>
          <p:spPr>
            <a:xfrm>
              <a:off x="3152800" y="2420888"/>
              <a:ext cx="3298158" cy="2075278"/>
            </a:xfrm>
            <a:prstGeom prst="roundRect">
              <a:avLst>
                <a:gd name="adj" fmla="val 5269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3152800" y="2420888"/>
              <a:ext cx="3298158" cy="2075278"/>
            </a:xfrm>
            <a:prstGeom prst="roundRect">
              <a:avLst>
                <a:gd name="adj" fmla="val 4612"/>
              </a:avLst>
            </a:prstGeom>
            <a:noFill/>
            <a:ln>
              <a:solidFill>
                <a:srgbClr val="4B53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1028411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ПОЧЕМУ — НАША КАРТА?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9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21342223"/>
              </p:ext>
            </p:extLst>
          </p:nvPr>
        </p:nvGraphicFramePr>
        <p:xfrm>
          <a:off x="776288" y="1052512"/>
          <a:ext cx="8869156" cy="5328623"/>
        </p:xfrm>
        <a:graphic>
          <a:graphicData uri="http://schemas.openxmlformats.org/drawingml/2006/table">
            <a:tbl>
              <a:tblPr firstRow="1" bandRow="1"/>
              <a:tblGrid>
                <a:gridCol w="4392736"/>
                <a:gridCol w="648072"/>
                <a:gridCol w="3828348"/>
              </a:tblGrid>
              <a:tr h="368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/>
                        <a:t>ПРЕИМУЩЕСТВА</a:t>
                      </a:r>
                      <a:r>
                        <a:rPr lang="ru-RU" sz="1400" baseline="0" dirty="0" smtClean="0"/>
                        <a:t>  ДЛЯ ЗАКАЗЧИКА</a:t>
                      </a:r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9D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83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/>
                        <a:t>НАШИ ТЕХНОЛОГИИ</a:t>
                      </a:r>
                      <a:endParaRPr lang="ru-RU" sz="1400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4E00"/>
                    </a:solidFill>
                  </a:tcPr>
                </a:tc>
              </a:tr>
              <a:tr h="708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dirty="0" smtClean="0"/>
                        <a:t>Возможность обеспечить информацией социально активных граждан, представителей бизнес-сообщества</a:t>
                      </a:r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Соответствие лучшим практикам работы</a:t>
                      </a:r>
                      <a:r>
                        <a:rPr lang="ru-RU" sz="1400" b="1" baseline="0" dirty="0" smtClean="0"/>
                        <a:t> с «Открытыми данными»</a:t>
                      </a:r>
                      <a:endParaRPr lang="ru-RU" sz="1400" b="1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dirty="0" smtClean="0"/>
                        <a:t>Один ресурс</a:t>
                      </a:r>
                      <a:r>
                        <a:rPr lang="ru-RU" sz="1400" baseline="0" dirty="0" smtClean="0"/>
                        <a:t> – для ноутбуков, планшетов, телефонов</a:t>
                      </a:r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Кроссплатформенность, поддержка мобильных устройств</a:t>
                      </a:r>
                      <a:endParaRPr lang="ru-RU" sz="1400" b="1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</a:tr>
              <a:tr h="708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dirty="0" smtClean="0"/>
                        <a:t>Отсутствуют</a:t>
                      </a:r>
                      <a:r>
                        <a:rPr lang="ru-RU" sz="1400" baseline="0" dirty="0" smtClean="0"/>
                        <a:t> затраты на дополнительное программное обеспечение</a:t>
                      </a:r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Использование открытого программного обеспечения</a:t>
                      </a:r>
                      <a:endParaRPr lang="ru-RU" sz="1400" b="1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dirty="0" smtClean="0"/>
                        <a:t>Можно подключать карты с других ресурсов</a:t>
                      </a:r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Интеграция с внешними геоинформационными системами</a:t>
                      </a:r>
                      <a:endParaRPr lang="ru-RU" sz="1400" b="1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Пользователям не придется ждать!</a:t>
                      </a:r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Высокая производительность</a:t>
                      </a:r>
                      <a:endParaRPr lang="ru-RU" sz="1400" b="1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dirty="0" smtClean="0"/>
                        <a:t>Длительный</a:t>
                      </a:r>
                      <a:r>
                        <a:rPr lang="ru-RU" sz="1400" baseline="0" dirty="0" smtClean="0"/>
                        <a:t> срок эксплуатации карты</a:t>
                      </a:r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Применение новейшей технологии на базе стандарта </a:t>
                      </a:r>
                      <a:r>
                        <a:rPr lang="en-US" sz="1400" b="1" dirty="0" smtClean="0"/>
                        <a:t>HTML 5</a:t>
                      </a:r>
                      <a:endParaRPr lang="ru-RU" sz="1400" b="1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</a:tr>
              <a:tr h="708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dirty="0" smtClean="0"/>
                        <a:t>Качество ресурса</a:t>
                      </a:r>
                      <a:r>
                        <a:rPr lang="ru-RU" sz="1400" baseline="0" dirty="0" smtClean="0"/>
                        <a:t> гарантировано</a:t>
                      </a:r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Большой опыт</a:t>
                      </a:r>
                      <a:r>
                        <a:rPr lang="ru-RU" sz="1400" b="1" baseline="0" dirty="0" smtClean="0"/>
                        <a:t> повышения инвестиционной привлекательности регионов</a:t>
                      </a:r>
                      <a:endParaRPr lang="ru-RU" sz="1400" b="1" dirty="0"/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Нашивка 9"/>
          <p:cNvSpPr/>
          <p:nvPr/>
        </p:nvSpPr>
        <p:spPr>
          <a:xfrm>
            <a:off x="5313040" y="1556792"/>
            <a:ext cx="380859" cy="432048"/>
          </a:xfrm>
          <a:prstGeom prst="chevron">
            <a:avLst>
              <a:gd name="adj" fmla="val 32493"/>
            </a:avLst>
          </a:prstGeom>
          <a:solidFill>
            <a:srgbClr val="F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5313040" y="2264804"/>
            <a:ext cx="380859" cy="432048"/>
          </a:xfrm>
          <a:prstGeom prst="chevron">
            <a:avLst>
              <a:gd name="adj" fmla="val 32493"/>
            </a:avLst>
          </a:prstGeom>
          <a:solidFill>
            <a:srgbClr val="F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>
            <a:off x="5313040" y="2972816"/>
            <a:ext cx="380859" cy="432048"/>
          </a:xfrm>
          <a:prstGeom prst="chevron">
            <a:avLst>
              <a:gd name="adj" fmla="val 32493"/>
            </a:avLst>
          </a:prstGeom>
          <a:solidFill>
            <a:srgbClr val="F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5313040" y="3680828"/>
            <a:ext cx="380859" cy="432048"/>
          </a:xfrm>
          <a:prstGeom prst="chevron">
            <a:avLst>
              <a:gd name="adj" fmla="val 32493"/>
            </a:avLst>
          </a:prstGeom>
          <a:solidFill>
            <a:srgbClr val="F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5313040" y="4388840"/>
            <a:ext cx="380859" cy="432048"/>
          </a:xfrm>
          <a:prstGeom prst="chevron">
            <a:avLst>
              <a:gd name="adj" fmla="val 32493"/>
            </a:avLst>
          </a:prstGeom>
          <a:solidFill>
            <a:srgbClr val="F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5313040" y="5096852"/>
            <a:ext cx="380859" cy="432048"/>
          </a:xfrm>
          <a:prstGeom prst="chevron">
            <a:avLst>
              <a:gd name="adj" fmla="val 32493"/>
            </a:avLst>
          </a:prstGeom>
          <a:solidFill>
            <a:srgbClr val="F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5313040" y="5804867"/>
            <a:ext cx="380859" cy="432048"/>
          </a:xfrm>
          <a:prstGeom prst="chevron">
            <a:avLst>
              <a:gd name="adj" fmla="val 32493"/>
            </a:avLst>
          </a:prstGeom>
          <a:solidFill>
            <a:srgbClr val="F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478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BF4B-BE60-4FED-9F13-2C9E038CFA00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76536" y="1556792"/>
            <a:ext cx="496855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100" b="1" i="1" dirty="0" smtClean="0">
                <a:solidFill>
                  <a:srgbClr val="F64600"/>
                </a:solidFill>
              </a:rPr>
              <a:t>Адрес:</a:t>
            </a:r>
            <a:r>
              <a:rPr lang="ru-RU" sz="1100" i="1" dirty="0" smtClean="0"/>
              <a:t/>
            </a:r>
            <a:br>
              <a:rPr lang="ru-RU" sz="1100" i="1" dirty="0" smtClean="0"/>
            </a:br>
            <a:r>
              <a:rPr lang="ru-RU" sz="1400" dirty="0" smtClean="0"/>
              <a:t>Москва, Бауманская улица, дом 33/2, строение 1,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рядом со станцией метро «Бауманская»</a:t>
            </a:r>
          </a:p>
          <a:p>
            <a:pPr>
              <a:spcBef>
                <a:spcPts val="1200"/>
              </a:spcBef>
            </a:pPr>
            <a:r>
              <a:rPr lang="ru-RU" sz="1100" b="1" i="1" dirty="0" smtClean="0">
                <a:solidFill>
                  <a:srgbClr val="F64600"/>
                </a:solidFill>
              </a:rPr>
              <a:t>Почтовый адрес:</a:t>
            </a:r>
            <a:r>
              <a:rPr lang="ru-RU" sz="1100" i="1" dirty="0" smtClean="0"/>
              <a:t/>
            </a:r>
            <a:br>
              <a:rPr lang="ru-RU" sz="1100" i="1" dirty="0" smtClean="0"/>
            </a:br>
            <a:r>
              <a:rPr lang="ru-RU" sz="1400" dirty="0" smtClean="0"/>
              <a:t>105005, Москва, Бауманская улица, 33/2, строение 1</a:t>
            </a:r>
            <a:endParaRPr lang="ru-RU" sz="1100" dirty="0" smtClean="0"/>
          </a:p>
          <a:p>
            <a:pPr>
              <a:spcBef>
                <a:spcPts val="1200"/>
              </a:spcBef>
            </a:pPr>
            <a:r>
              <a:rPr lang="ru-RU" sz="1100" b="1" i="1" dirty="0" smtClean="0">
                <a:solidFill>
                  <a:srgbClr val="F64600"/>
                </a:solidFill>
              </a:rPr>
              <a:t>Телефон/факс:</a:t>
            </a:r>
            <a:r>
              <a:rPr lang="ru-RU" sz="1100" i="1" dirty="0" smtClean="0">
                <a:solidFill>
                  <a:srgbClr val="F64600"/>
                </a:solidFill>
              </a:rPr>
              <a:t> </a:t>
            </a:r>
            <a:r>
              <a:rPr lang="ru-RU" sz="1100" dirty="0" smtClean="0"/>
              <a:t> </a:t>
            </a:r>
            <a:r>
              <a:rPr lang="ru-RU" sz="1100" dirty="0" smtClean="0"/>
              <a:t>+</a:t>
            </a:r>
            <a:r>
              <a:rPr lang="ru-RU" sz="1100" dirty="0" smtClean="0"/>
              <a:t>7(495) 783-96-01 / +7(495) 212-91-91 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b="1" i="1" dirty="0" smtClean="0">
                <a:solidFill>
                  <a:srgbClr val="FF0000"/>
                </a:solidFill>
              </a:rPr>
              <a:t>e-mail</a:t>
            </a:r>
            <a:r>
              <a:rPr lang="ru-RU" sz="1100" b="1" i="1" dirty="0" smtClean="0">
                <a:solidFill>
                  <a:srgbClr val="F64600"/>
                </a:solidFill>
              </a:rPr>
              <a:t>:</a:t>
            </a:r>
            <a:r>
              <a:rPr lang="ru-RU" sz="1100" i="1" dirty="0" smtClean="0">
                <a:solidFill>
                  <a:srgbClr val="F64600"/>
                </a:solidFill>
              </a:rPr>
              <a:t> </a:t>
            </a:r>
            <a:r>
              <a:rPr lang="en-US" sz="1100" i="1" dirty="0" smtClean="0">
                <a:hlinkClick r:id="rId2"/>
              </a:rPr>
              <a:t>info@kpi.ru</a:t>
            </a:r>
            <a:r>
              <a:rPr lang="en-US" sz="1100" i="1" dirty="0" smtClean="0"/>
              <a:t/>
            </a:r>
            <a:br>
              <a:rPr lang="en-US" sz="1100" i="1" dirty="0" smtClean="0"/>
            </a:br>
            <a:r>
              <a:rPr lang="en-US" sz="1100" b="1" i="1" dirty="0" smtClean="0">
                <a:solidFill>
                  <a:srgbClr val="FF0000"/>
                </a:solidFill>
              </a:rPr>
              <a:t>web:</a:t>
            </a:r>
            <a:r>
              <a:rPr lang="en-US" sz="1100" b="1" i="1" dirty="0" smtClean="0"/>
              <a:t> </a:t>
            </a:r>
            <a:r>
              <a:rPr lang="en-US" sz="1100" i="1" dirty="0" smtClean="0">
                <a:hlinkClick r:id="rId3"/>
              </a:rPr>
              <a:t>www.kpi.ru</a:t>
            </a:r>
            <a:endParaRPr lang="en-US" sz="1100" i="1" dirty="0" smtClean="0"/>
          </a:p>
          <a:p>
            <a:pPr>
              <a:spcBef>
                <a:spcPts val="1200"/>
              </a:spcBef>
            </a:pPr>
            <a:endParaRPr lang="ru-RU" sz="1100" dirty="0"/>
          </a:p>
        </p:txBody>
      </p:sp>
      <p:pic>
        <p:nvPicPr>
          <p:cNvPr id="25" name="Picture 3" descr="X:\Project_KeyPartnerIT\Логотип\KP-IT-Logo-S-fin-[Converted]-pre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3860544"/>
            <a:ext cx="1224136" cy="576568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2648744" y="6453336"/>
            <a:ext cx="39084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 smtClean="0">
                <a:solidFill>
                  <a:schemeClr val="accent2"/>
                </a:solidFill>
              </a:rPr>
              <a:t>*</a:t>
            </a:r>
            <a:r>
              <a:rPr lang="ru-RU" sz="1000" b="1" i="1" dirty="0" smtClean="0">
                <a:solidFill>
                  <a:schemeClr val="accent3"/>
                </a:solidFill>
              </a:rPr>
              <a:t> </a:t>
            </a:r>
            <a:r>
              <a:rPr lang="ru-RU" sz="1000" i="1" dirty="0" smtClean="0">
                <a:solidFill>
                  <a:schemeClr val="accent2">
                    <a:lumMod val="75000"/>
                  </a:schemeClr>
                </a:solidFill>
              </a:rPr>
              <a:t>Компания «Ки Партнер ИТ» входит в состав холдинга «КиПиАй»</a:t>
            </a:r>
            <a:endParaRPr lang="ru-RU" sz="10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720752" y="3923471"/>
            <a:ext cx="496855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100" b="1" i="1" dirty="0" smtClean="0">
                <a:solidFill>
                  <a:srgbClr val="F64600"/>
                </a:solidFill>
              </a:rPr>
              <a:t>Адрес:</a:t>
            </a:r>
            <a:r>
              <a:rPr lang="ru-RU" sz="1100" i="1" dirty="0" smtClean="0"/>
              <a:t/>
            </a:r>
            <a:br>
              <a:rPr lang="ru-RU" sz="1100" i="1" dirty="0" smtClean="0"/>
            </a:br>
            <a:r>
              <a:rPr lang="ru-RU" sz="1400" dirty="0" smtClean="0"/>
              <a:t>Воронеж, ул. К. Маркса, 68, офис 707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Напротив остановки </a:t>
            </a:r>
            <a:r>
              <a:rPr lang="ru-RU" sz="1100" dirty="0" smtClean="0"/>
              <a:t>«Театральная»</a:t>
            </a:r>
            <a:endParaRPr lang="ru-RU" sz="1100" dirty="0" smtClean="0"/>
          </a:p>
          <a:p>
            <a:pPr>
              <a:spcBef>
                <a:spcPts val="1200"/>
              </a:spcBef>
            </a:pPr>
            <a:r>
              <a:rPr lang="ru-RU" sz="1100" b="1" i="1" dirty="0" smtClean="0">
                <a:solidFill>
                  <a:srgbClr val="F64600"/>
                </a:solidFill>
              </a:rPr>
              <a:t>Почтовый адрес:</a:t>
            </a:r>
            <a:r>
              <a:rPr lang="ru-RU" sz="1100" i="1" dirty="0" smtClean="0"/>
              <a:t/>
            </a:r>
            <a:br>
              <a:rPr lang="ru-RU" sz="1100" i="1" dirty="0" smtClean="0"/>
            </a:br>
            <a:r>
              <a:rPr lang="ru-RU" sz="1400" dirty="0" smtClean="0"/>
              <a:t>394006, Воронеж, ул. К. Маркса, 68, офис 707</a:t>
            </a:r>
            <a:endParaRPr lang="ru-RU" sz="1100" dirty="0" smtClean="0"/>
          </a:p>
          <a:p>
            <a:pPr>
              <a:spcBef>
                <a:spcPts val="1200"/>
              </a:spcBef>
            </a:pPr>
            <a:r>
              <a:rPr lang="ru-RU" sz="1100" b="1" i="1" dirty="0" smtClean="0">
                <a:solidFill>
                  <a:srgbClr val="F64600"/>
                </a:solidFill>
              </a:rPr>
              <a:t>Телефон/факс:</a:t>
            </a:r>
            <a:r>
              <a:rPr lang="ru-RU" sz="1100" i="1" dirty="0" smtClean="0">
                <a:solidFill>
                  <a:srgbClr val="F64600"/>
                </a:solidFill>
              </a:rPr>
              <a:t> </a:t>
            </a:r>
            <a:r>
              <a:rPr lang="ru-RU" sz="1100" dirty="0" smtClean="0"/>
              <a:t> </a:t>
            </a:r>
            <a:r>
              <a:rPr lang="ru-RU" sz="1100" dirty="0" smtClean="0"/>
              <a:t>+7(495) 783-96-01 / +7(495) </a:t>
            </a:r>
            <a:r>
              <a:rPr lang="ru-RU" sz="1100" dirty="0" smtClean="0"/>
              <a:t>212-91-</a:t>
            </a:r>
            <a:r>
              <a:rPr lang="en-US" sz="1100" dirty="0" smtClean="0"/>
              <a:t>91</a:t>
            </a:r>
            <a:r>
              <a:rPr lang="ru-RU" sz="1100" dirty="0" smtClean="0"/>
              <a:t> 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b="1" i="1" dirty="0" smtClean="0">
                <a:solidFill>
                  <a:srgbClr val="FF0000"/>
                </a:solidFill>
              </a:rPr>
              <a:t>e-mail</a:t>
            </a:r>
            <a:r>
              <a:rPr lang="ru-RU" sz="1100" b="1" i="1" dirty="0" smtClean="0">
                <a:solidFill>
                  <a:srgbClr val="F64600"/>
                </a:solidFill>
              </a:rPr>
              <a:t>:</a:t>
            </a:r>
            <a:r>
              <a:rPr lang="ru-RU" sz="1100" i="1" dirty="0" smtClean="0">
                <a:solidFill>
                  <a:srgbClr val="F64600"/>
                </a:solidFill>
              </a:rPr>
              <a:t> </a:t>
            </a:r>
            <a:r>
              <a:rPr lang="en-US" sz="1100" i="1" dirty="0" smtClean="0">
                <a:hlinkClick r:id="rId2"/>
              </a:rPr>
              <a:t>info@kpit.ru</a:t>
            </a:r>
            <a:r>
              <a:rPr lang="en-US" sz="1100" i="1" dirty="0" smtClean="0"/>
              <a:t/>
            </a:r>
            <a:br>
              <a:rPr lang="en-US" sz="1100" i="1" dirty="0" smtClean="0"/>
            </a:br>
            <a:r>
              <a:rPr lang="en-US" sz="1100" b="1" i="1" dirty="0" smtClean="0">
                <a:solidFill>
                  <a:srgbClr val="FF0000"/>
                </a:solidFill>
              </a:rPr>
              <a:t>web:</a:t>
            </a:r>
            <a:r>
              <a:rPr lang="en-US" sz="1100" b="1" i="1" dirty="0" smtClean="0"/>
              <a:t> </a:t>
            </a:r>
            <a:r>
              <a:rPr lang="en-US" sz="1100" i="1" dirty="0" smtClean="0">
                <a:hlinkClick r:id="rId3"/>
              </a:rPr>
              <a:t>www.kpit.ru</a:t>
            </a:r>
            <a:endParaRPr lang="en-US" sz="1100" i="1" dirty="0" smtClean="0"/>
          </a:p>
          <a:p>
            <a:pPr>
              <a:spcBef>
                <a:spcPts val="1200"/>
              </a:spcBef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300122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KPI шаблон" id="{EEB4F2FA-5516-4CA8-8421-EAA21CEFFFD7}" vid="{E67B4290-78CC-4AE2-BD78-B37A3DC78AC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KPI шаблон</Template>
  <TotalTime>2110</TotalTime>
  <Words>722</Words>
  <Application>Microsoft Office PowerPoint</Application>
  <PresentationFormat>Лист A4 (210x297 мм)</PresentationFormat>
  <Paragraphs>193</Paragraphs>
  <Slides>18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Открытые Web-карты для муниципальных образований</vt:lpstr>
      <vt:lpstr>ОСНОВАНИЯ ДЛЯ ПРОВЕДЕНИЯ РАБОТ</vt:lpstr>
      <vt:lpstr>ДВЕ ЦЕЛИ – ОДИН ИНСТРУМЕНТ</vt:lpstr>
      <vt:lpstr>КАК ПОКАЗАТЬ ПРЕИМУЩЕСТВА МУНИЦИПАЛЬНОГО ОБРАЗОВАНИЯ</vt:lpstr>
      <vt:lpstr>КАК ПОКАЗАТЬ ПРЕИМУЩЕСТВА МУНИЦИПАЛЬНОГО ОБРАЗОВАНИЯ</vt:lpstr>
      <vt:lpstr>КАК ПОКАЗАТЬ ПРЕИМУЩЕСТВА МУНИЦИПАЛЬНОГО ОБРАЗОВАНИЯ</vt:lpstr>
      <vt:lpstr>КАК ВИЗУАЛИЗИРОВАТЬ ДЕЯТЕЛЬНОСТЬ  ПО СОЗДАНИЮ ИНФРАСТРУКТУРЫ И РАЗВИТИЮ МУНИЦИПАЛИТЕТА</vt:lpstr>
      <vt:lpstr>КАК РАСКРЫТЬ ИНФОРМАЦИЮ  О ГРАДОСТРОИТЕЛЬНОМ ПЛАНИРОВАНИИ </vt:lpstr>
      <vt:lpstr>КАК РАСКРЫТЬ ИНФОРМАЦИЮ  О ГРАДОСТРОИТЕЛЬНОМ ПЛАНИРОВАНИИ </vt:lpstr>
      <vt:lpstr>КАК РАСКРЫТЬ ИНФОРМАЦИЮ  О ГРАДОСТРОИТЕЛЬНОМ ПЛАНИРОВАНИИ </vt:lpstr>
      <vt:lpstr>КАК ПОКАЗАТЬ СВОБОДНЫЕ ЗЕМЕЛЬНЫЕ УЧАСТКИ  И НЕДВИЖИМОЕ ИМУЩЕСТВО ДЛЯ АРЕНДЫ И ВЫКУПА</vt:lpstr>
      <vt:lpstr>КАК ПРОДЕМОНСТРИРОВАТЬ ЭФФЕКТ ОТ ПРИВЛЕЧЕНИЯ ИНВЕСТОРОВ</vt:lpstr>
      <vt:lpstr>КАК ПРОДЕМОНСТРИРОВАТЬ ЭФФЕКТ ОТ ПРИВЛЕЧЕНИЯ ИНВЕСТОРОВ</vt:lpstr>
      <vt:lpstr>КАК ПОКАЗАТЬ ИНДУСТРИАЛЬНЫЕ И ПРОМЫШЛЕННЫЕ ПАРКИ</vt:lpstr>
      <vt:lpstr>КАК ОБЕСПЕЧИТЬ ИНТЕРАКТИВНОСТЬ ПРОВЕДЕНИЯ ПУБЛИЧНЫХ СЛУШАНИЙ, ПРИЕМА И ОБРАБОТКИ ОБРАЩЕНИЙ ГРАЖДАН</vt:lpstr>
      <vt:lpstr>КАК ОБЕСПЕЧИТЬ ИНТЕРАКТИВНОСТЬ ПРОВЕДЕНИЯ ПУБЛИЧНЫХ СЛУШАНИЙ, ПРИЕМА И ОБРАБОТКИ ОБРАЩЕНИЙ ГРАЖДАН</vt:lpstr>
      <vt:lpstr>ПОЧЕМУ — НАША КАРТА?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Аудит Земельных участков, предназначенных для создания Индустриальных парков в Волгоградской области</dc:title>
  <dc:creator>Дмитрий Стрельников</dc:creator>
  <cp:lastModifiedBy>USER</cp:lastModifiedBy>
  <cp:revision>96</cp:revision>
  <cp:lastPrinted>2013-11-28T07:20:12Z</cp:lastPrinted>
  <dcterms:created xsi:type="dcterms:W3CDTF">2014-02-25T13:17:34Z</dcterms:created>
  <dcterms:modified xsi:type="dcterms:W3CDTF">2015-03-04T10:49:04Z</dcterms:modified>
</cp:coreProperties>
</file>